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31"/>
  </p:notesMasterIdLst>
  <p:sldIdLst>
    <p:sldId id="276" r:id="rId5"/>
    <p:sldId id="285" r:id="rId6"/>
    <p:sldId id="286" r:id="rId7"/>
    <p:sldId id="269" r:id="rId8"/>
    <p:sldId id="271" r:id="rId9"/>
    <p:sldId id="270" r:id="rId10"/>
    <p:sldId id="290" r:id="rId11"/>
    <p:sldId id="291" r:id="rId12"/>
    <p:sldId id="283" r:id="rId13"/>
    <p:sldId id="287" r:id="rId14"/>
    <p:sldId id="288" r:id="rId15"/>
    <p:sldId id="257" r:id="rId16"/>
    <p:sldId id="258" r:id="rId17"/>
    <p:sldId id="259" r:id="rId18"/>
    <p:sldId id="277" r:id="rId19"/>
    <p:sldId id="261" r:id="rId20"/>
    <p:sldId id="278" r:id="rId21"/>
    <p:sldId id="293" r:id="rId22"/>
    <p:sldId id="294" r:id="rId23"/>
    <p:sldId id="274" r:id="rId24"/>
    <p:sldId id="295" r:id="rId25"/>
    <p:sldId id="296" r:id="rId26"/>
    <p:sldId id="297" r:id="rId27"/>
    <p:sldId id="298" r:id="rId28"/>
    <p:sldId id="292" r:id="rId29"/>
    <p:sldId id="266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408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A6D8-C97C-4A3E-B357-9E3DEB549A01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BB6DA-AD37-46E0-8F5E-1E7F658B667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06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B6DA-AD37-46E0-8F5E-1E7F658B6671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79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B6DA-AD37-46E0-8F5E-1E7F658B6671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79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B6DA-AD37-46E0-8F5E-1E7F658B6671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79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B6DA-AD37-46E0-8F5E-1E7F658B6671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79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B6DA-AD37-46E0-8F5E-1E7F658B6671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79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10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1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1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15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F732-EFEA-470D-9EE3-C74D14F283F2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5D2-31E5-4803-B34C-043DB972D1BD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42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97A8-D234-43C0-A7B5-B6D7B8C7550C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DD1C-AC88-4884-956B-6EB1ED6CA55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52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D25D-C868-4C79-878F-3A2049D213D1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E114-5C5D-403B-931E-C3B656CCA8CE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17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3254-12FE-45EC-8D81-1F400D180A97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FABC-EC86-4A76-A69A-638E6F906D57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769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ECC8F-AEA9-4438-8606-1B15D094C6EA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A2A2-0141-4B89-A5C5-8695C202735C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634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4A1A-4496-4DCC-990A-E3A0557BB5C9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8660-1CED-4E2E-ACED-47CDD9DCDD49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06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45DF-3848-4517-AD21-EE5003521B96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D48B-2D42-4214-8E3C-3DED37B20F1B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43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69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62E5-FF84-4A1B-A5C5-04A6E6889FC8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47F4-4CAC-4E27-955F-7FF68795968D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551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FEF9-C408-4054-B9C5-2C17A56EABBA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4C19-C752-4E47-89D3-D2F2DD4F2CF5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356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578B-9ED0-46AF-B873-82FBD8DA31E5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6EBF-A675-40FD-8E57-51D53B6805E2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17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1818-F712-4C24-8034-300D808CC25F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A47A-F3E9-48E3-9CAF-C70CA382EA31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0492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647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70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438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32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62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5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107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0331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071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10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475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783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0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09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786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788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0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1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  <p:pic>
        <p:nvPicPr>
          <p:cNvPr id="1031" name="6 Imagen" descr="wind turbin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r="49075" b="11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83240-48F5-427E-9B4A-969302DDB7F2}" type="datetimeFigureOut">
              <a:rPr lang="es-CL"/>
              <a:pPr>
                <a:defRPr/>
              </a:pPr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5D5FC-3ED0-45DF-A03C-539D3344AE00}" type="slidenum">
              <a:rPr lang="es-CL"/>
              <a:pPr>
                <a:defRPr/>
              </a:pPr>
              <a:t>‹Nr.›</a:t>
            </a:fld>
            <a:endParaRPr lang="es-CL"/>
          </a:p>
        </p:txBody>
      </p:sp>
      <p:pic>
        <p:nvPicPr>
          <p:cNvPr id="2055" name="6 Imagen" descr="wind turbine.jpg"/>
          <p:cNvPicPr>
            <a:picLocks noChangeAspect="1"/>
          </p:cNvPicPr>
          <p:nvPr/>
        </p:nvPicPr>
        <p:blipFill>
          <a:blip r:embed="rId13">
            <a:lum bright="-38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1" r="49075" b="11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29BC-3F05-4360-B358-37885699F209}" type="datetimeFigureOut">
              <a:rPr lang="es-CL" smtClean="0"/>
              <a:t>03-10-15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B3F6-F1AA-425F-8477-33ACBBEB85D1}" type="slidenum">
              <a:rPr lang="es-CL" smtClean="0"/>
              <a:t>‹Nr.›</a:t>
            </a:fld>
            <a:endParaRPr lang="es-CL"/>
          </a:p>
        </p:txBody>
      </p:sp>
      <p:pic>
        <p:nvPicPr>
          <p:cNvPr id="7" name="Imagen 2" descr="2c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C08A-7458-4355-A6FD-53FE2090C9B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03-10-15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E0D7A-1211-41E6-9950-295EF6D6CAC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75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google.com/url?sa=i&amp;rct=j&amp;q=&amp;esrc=s&amp;frm=1&amp;source=images&amp;cd=&amp;cad=rja&amp;docid=n5EOva5vp86ZjM&amp;tbnid=L_jHwVeQCQa3rM:&amp;ved=0CAUQjRw&amp;url=http://pharmaceuticalshealthcare.blogspot.com/2012/07/market.html&amp;ei=Z71VUrX0JoWt4APnt4HgBw&amp;bvm=bv.53760139,d.dmg&amp;psig=AFQjCNEZWzCyAaAB9cDXlC0k4fJFcm6nyw&amp;ust=1381437138763558" TargetMode="Externa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google.cl/url?sa=i&amp;rct=j&amp;q=&amp;esrc=s&amp;frm=1&amp;source=images&amp;cd=&amp;cad=rja&amp;uact=8&amp;docid=9b5P0VF8aiWANM&amp;tbnid=G-AiFj-l2yjceM:&amp;ved=0CAUQjRw&amp;url=http://powermylifetx.com/creative-artful-transmission-towers/&amp;ei=baWhU_qsJNLaoAT8pIDoCg&amp;bvm=bv.69137298,d.cWc&amp;psig=AFQjCNGxWZBix-YEPxFV-Y_FKPj1yIOF_A&amp;ust=1403188967326615" TargetMode="Externa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google.cl/url?sa=i&amp;rct=j&amp;q=&amp;esrc=s&amp;frm=1&amp;source=images&amp;cd=&amp;cad=rja&amp;uact=8&amp;docid=DKavz0S2LUbLmM&amp;tbnid=irwvPoIZ4LjGIM:&amp;ved=0CAUQjRw&amp;url=http://agmetalminer.com/2011/09/21/ever-given-power-transmission-towers-a-second-thought-part-one/&amp;ei=tKWhU4qGL8TpoASI8QI&amp;bvm=bv.69137298,d.cWc&amp;psig=AFQjCNGxWZBix-YEPxFV-Y_FKPj1yIOF_A&amp;ust=1403188967326615" TargetMode="Externa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1tEJieivF2tgM&amp;tbnid=lVKioZCHczTVQM:&amp;ved=0CAUQjRw&amp;url=http://www.fisicodidactico.com/es/destacados/electromagnetismo/13031005_06_07_08.htm&amp;ei=0DdcUveFCoqfkQeA0YCACA&amp;psig=AFQjCNGLScNx7F_ozwv6AfFmHCkR9hBPAA&amp;ust=1381861697626082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1tEJieivF2tgM&amp;tbnid=lVKioZCHczTVQM:&amp;ved=0CAUQjRw&amp;url=http://www.fisicodidactico.com/es/destacados/electromagnetismo/13031005_06_07_08.htm&amp;ei=0DdcUveFCoqfkQeA0YCACA&amp;psig=AFQjCNGLScNx7F_ozwv6AfFmHCkR9hBPAA&amp;ust=1381861697626082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1tEJieivF2tgM&amp;tbnid=lVKioZCHczTVQM:&amp;ved=0CAUQjRw&amp;url=http://www.fisicodidactico.com/es/destacados/electromagnetismo/13031005_06_07_08.htm&amp;ei=0DdcUveFCoqfkQeA0YCACA&amp;psig=AFQjCNGLScNx7F_ozwv6AfFmHCkR9hBPAA&amp;ust=1381861697626082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1tEJieivF2tgM&amp;tbnid=lVKioZCHczTVQM:&amp;ved=0CAUQjRw&amp;url=http://www.fisicodidactico.com/es/destacados/electromagnetismo/13031005_06_07_08.htm&amp;ei=0DdcUveFCoqfkQeA0YCACA&amp;psig=AFQjCNGLScNx7F_ozwv6AfFmHCkR9hBPAA&amp;ust=1381861697626082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1tEJieivF2tgM&amp;tbnid=lVKioZCHczTVQM:&amp;ved=0CAUQjRw&amp;url=http://www.fisicodidactico.com/es/destacados/electromagnetismo/13031005_06_07_08.htm&amp;ei=0DdcUveFCoqfkQeA0YCACA&amp;psig=AFQjCNGLScNx7F_ozwv6AfFmHCkR9hBPAA&amp;ust=1381861697626082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80.png"/><Relationship Id="rId5" Type="http://schemas.openxmlformats.org/officeDocument/2006/relationships/image" Target="../media/image90.png"/><Relationship Id="rId6" Type="http://schemas.openxmlformats.org/officeDocument/2006/relationships/image" Target="../media/image100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google.com/url?sa=i&amp;rct=j&amp;q=&amp;esrc=s&amp;frm=1&amp;source=images&amp;cd=&amp;cad=rja&amp;docid=yAlrNLIn_CvsMM&amp;tbnid=s6W1iG4V0g67NM:&amp;ved=0CAUQjRw&amp;url=http://www.agindustrias.com.mx/p-barreras.html&amp;ei=SSVcUtykCZOqkAfnsoD4Cw&amp;bvm=bv.53899372,d.eW0&amp;psig=AFQjCNHB3ujgV53YTc3f6RpkgQzANbtlgw&amp;ust=138185695154527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google.com/url?sa=i&amp;rct=j&amp;q=&amp;esrc=s&amp;frm=1&amp;source=images&amp;cd=&amp;cad=rja&amp;docid=yAlrNLIn_CvsMM&amp;tbnid=s6W1iG4V0g67NM:&amp;ved=0CAUQjRw&amp;url=http://www.agindustrias.com.mx/p-barreras.html&amp;ei=SSVcUtykCZOqkAfnsoD4Cw&amp;bvm=bv.53899372,d.eW0&amp;psig=AFQjCNHB3ujgV53YTc3f6RpkgQzANbtlgw&amp;ust=1381856951545275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2420888"/>
            <a:ext cx="8664896" cy="1470025"/>
          </a:xfrm>
        </p:spPr>
        <p:txBody>
          <a:bodyPr/>
          <a:lstStyle/>
          <a:p>
            <a:r>
              <a:rPr lang="es-CL" dirty="0"/>
              <a:t>Barreras </a:t>
            </a:r>
            <a:r>
              <a:rPr lang="es-CL" dirty="0" smtClean="0"/>
              <a:t>al Desarrollo </a:t>
            </a:r>
            <a:r>
              <a:rPr lang="es-CL" dirty="0"/>
              <a:t>de las </a:t>
            </a:r>
            <a:r>
              <a:rPr lang="es-CL" dirty="0" smtClean="0"/>
              <a:t>ER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8545" y="5060776"/>
            <a:ext cx="8136904" cy="1752600"/>
          </a:xfrm>
        </p:spPr>
        <p:txBody>
          <a:bodyPr>
            <a:normAutofit lnSpcReduction="10000"/>
          </a:bodyPr>
          <a:lstStyle/>
          <a:p>
            <a:r>
              <a:rPr lang="es-CL" sz="2400" dirty="0" smtClean="0"/>
              <a:t>Carlos Silva M.</a:t>
            </a:r>
            <a:r>
              <a:rPr lang="es-CL" sz="2400" dirty="0" smtClean="0"/>
              <a:t>, Ph.D.</a:t>
            </a:r>
          </a:p>
          <a:p>
            <a:r>
              <a:rPr lang="es-CL" sz="2400" dirty="0" smtClean="0"/>
              <a:t>Investigador SERC</a:t>
            </a:r>
            <a:endParaRPr lang="es-CL" sz="2400" dirty="0" smtClean="0"/>
          </a:p>
          <a:p>
            <a:r>
              <a:rPr lang="es-CL" sz="2400" dirty="0" smtClean="0"/>
              <a:t>Facultad de Ingenier</a:t>
            </a:r>
            <a:r>
              <a:rPr lang="es-CL" sz="2400" dirty="0" smtClean="0"/>
              <a:t>ía y Ciencias </a:t>
            </a:r>
            <a:endParaRPr lang="es-CL" sz="2400" dirty="0" smtClean="0"/>
          </a:p>
          <a:p>
            <a:r>
              <a:rPr lang="es-CL" sz="2400" dirty="0" smtClean="0"/>
              <a:t>Universidad Adolfo </a:t>
            </a:r>
            <a:r>
              <a:rPr lang="es-CL" sz="2400" dirty="0" smtClean="0"/>
              <a:t>Ibáñez</a:t>
            </a:r>
            <a:endParaRPr lang="es-CL" sz="2400" dirty="0" smtClean="0"/>
          </a:p>
        </p:txBody>
      </p:sp>
      <p:sp>
        <p:nvSpPr>
          <p:cNvPr id="4" name="AutoShape 2" descr="http://us.cdn4.123rf.com/168nwm/konstantinks/konstantinks1209/konstantinks120900074/15150082-la-foto-de-las-lineas-de-transmision-electrica-en-la-puesta-del-sol-poco-ruido.jpg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7620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35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Dificultades en Contratos de Electricidad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Costo marginal</a:t>
            </a:r>
            <a:endParaRPr lang="es-CL" dirty="0" smtClean="0"/>
          </a:p>
          <a:p>
            <a:pPr lvl="1"/>
            <a:r>
              <a:rPr lang="es-CL" dirty="0" smtClean="0"/>
              <a:t>Mayores </a:t>
            </a:r>
            <a:r>
              <a:rPr lang="es-CL" dirty="0" smtClean="0"/>
              <a:t>costos </a:t>
            </a:r>
            <a:r>
              <a:rPr lang="es-CL" dirty="0" smtClean="0"/>
              <a:t>marginales en el SIC que en el SING (pre interconexi</a:t>
            </a:r>
            <a:r>
              <a:rPr lang="es-CL" dirty="0" smtClean="0"/>
              <a:t>ón)</a:t>
            </a:r>
          </a:p>
          <a:p>
            <a:pPr lvl="1"/>
            <a:r>
              <a:rPr lang="es-CL" dirty="0" smtClean="0"/>
              <a:t>Costos marginales son bajos para sostener a un proyecto financieramente</a:t>
            </a:r>
            <a:endParaRPr lang="es-CL" dirty="0" smtClean="0"/>
          </a:p>
          <a:p>
            <a:pPr marL="457200" lvl="1" indent="0">
              <a:buNone/>
            </a:pPr>
            <a:r>
              <a:rPr lang="es-CL" dirty="0" smtClean="0"/>
              <a:t> </a:t>
            </a:r>
            <a:endParaRPr lang="es-CL" dirty="0" smtClean="0"/>
          </a:p>
        </p:txBody>
      </p:sp>
      <p:pic>
        <p:nvPicPr>
          <p:cNvPr id="4" name="Imagen 3" descr="Captura de pantalla 2015-10-06 a las 16.15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6196"/>
            <a:ext cx="4927539" cy="1509028"/>
          </a:xfrm>
          <a:prstGeom prst="rect">
            <a:avLst/>
          </a:prstGeom>
        </p:spPr>
      </p:pic>
      <p:pic>
        <p:nvPicPr>
          <p:cNvPr id="5" name="Imagen 4" descr="Captura de pantalla 2015-10-06 a las 16.1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01208"/>
            <a:ext cx="4896544" cy="15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4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Dificultades en Contratos de Electricidad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s-CL" sz="2800" dirty="0" smtClean="0"/>
              <a:t>Precio estabilizado (PMGD)- </a:t>
            </a:r>
            <a:r>
              <a:rPr lang="es-CL" sz="2800" dirty="0"/>
              <a:t>d</a:t>
            </a:r>
            <a:r>
              <a:rPr lang="es-CL" sz="2800" dirty="0" smtClean="0"/>
              <a:t>e acuerdo al DS 244: solo para un grupo pequeño de pequeños proyectos</a:t>
            </a:r>
          </a:p>
          <a:p>
            <a:pPr marL="457200" lvl="1" indent="0">
              <a:buNone/>
            </a:pPr>
            <a:r>
              <a:rPr lang="es-CL" sz="2400" i="1" dirty="0" smtClean="0"/>
              <a:t>Artículo 39: </a:t>
            </a:r>
            <a:r>
              <a:rPr lang="es-CL" sz="2400" i="1" dirty="0"/>
              <a:t>El propietario u operador de un PMGD </a:t>
            </a:r>
            <a:r>
              <a:rPr lang="es-CL" sz="2400" i="1" dirty="0" smtClean="0"/>
              <a:t>podrá </a:t>
            </a:r>
            <a:r>
              <a:rPr lang="es-CL" sz="2400" i="1" dirty="0"/>
              <a:t>optar a vender su energía al sistema a costo marginal instantáneo o a un régimen de </a:t>
            </a:r>
            <a:r>
              <a:rPr lang="es-CL" sz="2400" b="1" i="1" dirty="0"/>
              <a:t>precio </a:t>
            </a:r>
            <a:r>
              <a:rPr lang="es-CL" sz="2400" b="1" i="1" dirty="0" smtClean="0"/>
              <a:t>estabilizado</a:t>
            </a:r>
            <a:r>
              <a:rPr lang="es-CL" sz="2400" i="1" dirty="0" smtClean="0"/>
              <a:t>.</a:t>
            </a:r>
          </a:p>
          <a:p>
            <a:pPr marL="457200" lvl="1" indent="0">
              <a:buNone/>
            </a:pPr>
            <a:r>
              <a:rPr lang="es-CL" sz="2400" i="1" dirty="0"/>
              <a:t>Artículo </a:t>
            </a:r>
            <a:r>
              <a:rPr lang="es-CL" sz="2400" i="1" dirty="0"/>
              <a:t>41: El </a:t>
            </a:r>
            <a:r>
              <a:rPr lang="es-CL" sz="2400" i="1" dirty="0"/>
              <a:t>CDEC </a:t>
            </a:r>
            <a:r>
              <a:rPr lang="es-CL" sz="2400" i="1" dirty="0"/>
              <a:t>deberá </a:t>
            </a:r>
            <a:r>
              <a:rPr lang="es-CL" sz="2400" i="1" dirty="0"/>
              <a:t>considerar que los precios </a:t>
            </a:r>
            <a:r>
              <a:rPr lang="es-CL" sz="2400" i="1" dirty="0" smtClean="0"/>
              <a:t>estabilizados, </a:t>
            </a:r>
            <a:r>
              <a:rPr lang="es-CL" sz="2400" i="1" dirty="0"/>
              <a:t>con los cuales se deberán valorizar </a:t>
            </a:r>
            <a:r>
              <a:rPr lang="es-CL" sz="2400" i="1" dirty="0" smtClean="0"/>
              <a:t>la </a:t>
            </a:r>
            <a:r>
              <a:rPr lang="es-CL" sz="2400" i="1" dirty="0"/>
              <a:t>energía de cada </a:t>
            </a:r>
            <a:r>
              <a:rPr lang="es-CL" sz="2400" i="1" dirty="0" smtClean="0"/>
              <a:t>PMGD, corresponderán </a:t>
            </a:r>
            <a:r>
              <a:rPr lang="es-CL" sz="2400" i="1" dirty="0"/>
              <a:t>al precio de nudo de la </a:t>
            </a:r>
            <a:r>
              <a:rPr lang="es-CL" sz="2400" i="1" dirty="0"/>
              <a:t>energía. </a:t>
            </a:r>
            <a:endParaRPr lang="es-CL" sz="2400" i="1" dirty="0" smtClean="0"/>
          </a:p>
          <a:p>
            <a:pPr marL="457200" lvl="1" indent="0">
              <a:buNone/>
            </a:pPr>
            <a:endParaRPr lang="es-CL" sz="2400" i="1" dirty="0"/>
          </a:p>
          <a:p>
            <a:pPr marL="457200" lvl="1" indent="0">
              <a:buNone/>
            </a:pPr>
            <a:endParaRPr lang="es-CL" sz="2400" i="1" dirty="0" smtClean="0"/>
          </a:p>
          <a:p>
            <a:pPr lvl="1"/>
            <a:endParaRPr lang="es-CL" dirty="0" smtClean="0"/>
          </a:p>
        </p:txBody>
      </p:sp>
      <p:pic>
        <p:nvPicPr>
          <p:cNvPr id="4" name="Imagen 3" descr="Captura de pantalla 2015-10-06 a las 16.3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20" y="4797152"/>
            <a:ext cx="2119775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s-CL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Transmisión </a:t>
            </a:r>
            <a:r>
              <a:rPr lang="es-CL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acceso abierto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Desde los 80s se estableció la separación de los sectores generación, transmisión y distribución.  Todos en manos privadas.</a:t>
            </a:r>
          </a:p>
          <a:p>
            <a:r>
              <a:rPr lang="es-CL" dirty="0" smtClean="0"/>
              <a:t>En generación se establece competencia, con transmisión y distribución prestando soporte a dicha competencia</a:t>
            </a:r>
          </a:p>
          <a:p>
            <a:r>
              <a:rPr lang="es-CL" dirty="0"/>
              <a:t>Se requiere un sistema de transmisión público </a:t>
            </a:r>
            <a:r>
              <a:rPr lang="es-CL" dirty="0" smtClean="0"/>
              <a:t>(</a:t>
            </a:r>
            <a:r>
              <a:rPr lang="es-CL" dirty="0" smtClean="0"/>
              <a:t>nacional y regional</a:t>
            </a:r>
            <a:r>
              <a:rPr lang="es-CL" dirty="0" smtClean="0"/>
              <a:t>) </a:t>
            </a:r>
            <a:r>
              <a:rPr lang="es-CL" dirty="0"/>
              <a:t>robusto para tener competencia en </a:t>
            </a:r>
            <a:r>
              <a:rPr lang="es-CL" dirty="0" smtClean="0"/>
              <a:t>generación</a:t>
            </a:r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97963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/>
              <a:t>Transmisión de acceso abierto</a:t>
            </a: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¿Cómo velar por la competencia en generación?</a:t>
            </a:r>
          </a:p>
          <a:p>
            <a:pPr lvl="1"/>
            <a:r>
              <a:rPr lang="es-CL" dirty="0" smtClean="0"/>
              <a:t>Condiciones de competencia</a:t>
            </a:r>
          </a:p>
          <a:p>
            <a:pPr lvl="2"/>
            <a:r>
              <a:rPr lang="es-CL" dirty="0"/>
              <a:t>Producto homogéneo </a:t>
            </a:r>
          </a:p>
          <a:p>
            <a:pPr lvl="2"/>
            <a:r>
              <a:rPr lang="es-CL" dirty="0" smtClean="0"/>
              <a:t>Innumerables compradores y vendedores</a:t>
            </a:r>
          </a:p>
          <a:p>
            <a:pPr lvl="2"/>
            <a:r>
              <a:rPr lang="es-CL" dirty="0" smtClean="0"/>
              <a:t>Sin barreras de entrada, ni de salida </a:t>
            </a:r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026" name="Picture 2" descr="http://2.bp.blogspot.com/-7GmTHu5t84Q/UAvwRUzjA2I/AAAAAAAAA9o/9TA7I-NU5xc/s1600/interior-of-market-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02" y="4704903"/>
            <a:ext cx="3006502" cy="21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5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Transmisión Pública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Sin </a:t>
            </a:r>
            <a:r>
              <a:rPr lang="es-CL" dirty="0"/>
              <a:t>barreras de </a:t>
            </a:r>
            <a:r>
              <a:rPr lang="es-CL" dirty="0" smtClean="0"/>
              <a:t>entrada, </a:t>
            </a:r>
            <a:r>
              <a:rPr lang="es-CL" dirty="0"/>
              <a:t>ni </a:t>
            </a:r>
            <a:r>
              <a:rPr lang="es-CL" dirty="0" smtClean="0"/>
              <a:t>de salida</a:t>
            </a:r>
            <a:endParaRPr lang="es-CL" dirty="0"/>
          </a:p>
          <a:p>
            <a:pPr lvl="1"/>
            <a:r>
              <a:rPr lang="es-CL" dirty="0" smtClean="0"/>
              <a:t>De amplia </a:t>
            </a:r>
            <a:r>
              <a:rPr lang="es-CL" b="1" dirty="0" smtClean="0"/>
              <a:t>cobertura</a:t>
            </a:r>
          </a:p>
          <a:p>
            <a:pPr lvl="1"/>
            <a:r>
              <a:rPr lang="es-CL" dirty="0" smtClean="0"/>
              <a:t>Nivel razonable de </a:t>
            </a:r>
            <a:r>
              <a:rPr lang="es-CL" b="1" dirty="0" smtClean="0"/>
              <a:t>capacidad </a:t>
            </a:r>
            <a:r>
              <a:rPr lang="es-CL" b="1" dirty="0" smtClean="0"/>
              <a:t>libre para la conexi</a:t>
            </a:r>
            <a:r>
              <a:rPr lang="es-CL" b="1" dirty="0" smtClean="0"/>
              <a:t>ón de nuevos entrantes</a:t>
            </a:r>
            <a:endParaRPr lang="es-CL" b="1" dirty="0" smtClean="0"/>
          </a:p>
          <a:p>
            <a:pPr lvl="1"/>
            <a:r>
              <a:rPr lang="es-CL" dirty="0" smtClean="0"/>
              <a:t>Con un </a:t>
            </a:r>
            <a:r>
              <a:rPr lang="es-CL" b="1" dirty="0" smtClean="0"/>
              <a:t>protocolo</a:t>
            </a:r>
            <a:r>
              <a:rPr lang="es-CL" dirty="0" smtClean="0"/>
              <a:t> claro de </a:t>
            </a:r>
            <a:r>
              <a:rPr lang="es-CL" b="1" dirty="0" smtClean="0"/>
              <a:t>conexión</a:t>
            </a:r>
            <a:r>
              <a:rPr lang="es-CL" dirty="0" smtClean="0"/>
              <a:t> </a:t>
            </a:r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6" name="Picture 2" descr="http://powermylifetx.com/wp-content/uploads/2013/02/Transmission-Lin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33711"/>
            <a:ext cx="2765351" cy="18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46856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Transmisión de acceso abierto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00489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Transmisión Pública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Sin barreras de entrada, ni de salida</a:t>
            </a:r>
          </a:p>
          <a:p>
            <a:pPr lvl="1"/>
            <a:r>
              <a:rPr lang="es-CL" dirty="0" smtClean="0"/>
              <a:t>Acceso abierto</a:t>
            </a:r>
          </a:p>
          <a:p>
            <a:pPr lvl="2"/>
            <a:r>
              <a:rPr lang="es-CL" dirty="0" smtClean="0"/>
              <a:t>De amplia </a:t>
            </a:r>
            <a:r>
              <a:rPr lang="es-CL" b="1" dirty="0" smtClean="0"/>
              <a:t>cobertura</a:t>
            </a:r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026" name="Picture 2" descr="http://web.ing.puc.cl/~power/alumno10/sing/F/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1" y="3068960"/>
            <a:ext cx="2261958" cy="30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eb.ing.puc.cl/~power/alumno10/sing/F/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47" y="3068960"/>
            <a:ext cx="2261958" cy="30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eb.ing.puc.cl/~power/alumno10/sing/F/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74" y="3068960"/>
            <a:ext cx="2261958" cy="30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1625966" y="4872716"/>
            <a:ext cx="18002" cy="2160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4422884" y="4909672"/>
            <a:ext cx="18002" cy="2160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4422884" y="4512676"/>
            <a:ext cx="18002" cy="3600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3894218" y="4512676"/>
            <a:ext cx="5286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3894218" y="5088740"/>
            <a:ext cx="528666" cy="288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7260592" y="4933596"/>
            <a:ext cx="18002" cy="2160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 flipV="1">
            <a:off x="7260592" y="4536600"/>
            <a:ext cx="18002" cy="3600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6731926" y="4536600"/>
            <a:ext cx="5286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731926" y="5112664"/>
            <a:ext cx="528666" cy="288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6731926" y="5376772"/>
            <a:ext cx="264333" cy="28803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016492" y="5673188"/>
            <a:ext cx="550134" cy="1440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7566626" y="5664804"/>
            <a:ext cx="762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7642826" y="5664804"/>
            <a:ext cx="13982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7566626" y="5376772"/>
            <a:ext cx="216024" cy="2964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7566626" y="5376772"/>
            <a:ext cx="216024" cy="239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 flipV="1">
            <a:off x="7245960" y="5149620"/>
            <a:ext cx="83493" cy="239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H="1" flipV="1">
            <a:off x="7329454" y="5173544"/>
            <a:ext cx="453470" cy="1481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H="1" flipV="1">
            <a:off x="7782650" y="5321662"/>
            <a:ext cx="274" cy="790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6223451" y="6168860"/>
            <a:ext cx="23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2015-2018 (propuesta)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851920" y="616759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2011-2014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971600" y="61554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2010-2013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Transmisión de acceso abierto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78007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¿Y qué pasó con la transmisión adicional?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La transmisión </a:t>
            </a:r>
            <a:r>
              <a:rPr lang="es-CL" dirty="0" smtClean="0"/>
              <a:t>dedicada (ex adicional) no tiene </a:t>
            </a:r>
            <a:r>
              <a:rPr lang="es-CL" dirty="0" smtClean="0"/>
              <a:t>incentivos para </a:t>
            </a:r>
            <a:r>
              <a:rPr lang="es-CL" dirty="0" smtClean="0"/>
              <a:t>expeditar </a:t>
            </a:r>
            <a:r>
              <a:rPr lang="es-CL" dirty="0" smtClean="0"/>
              <a:t>la conexión en sus líneas</a:t>
            </a:r>
          </a:p>
          <a:p>
            <a:pPr lvl="1"/>
            <a:r>
              <a:rPr lang="es-CL" dirty="0" smtClean="0"/>
              <a:t>Pro: menor pago por anualidad</a:t>
            </a:r>
          </a:p>
          <a:p>
            <a:pPr lvl="1"/>
            <a:r>
              <a:rPr lang="es-CL" dirty="0" smtClean="0"/>
              <a:t>Contra: </a:t>
            </a:r>
            <a:r>
              <a:rPr lang="es-CL" dirty="0"/>
              <a:t>interferencia en </a:t>
            </a:r>
            <a:r>
              <a:rPr lang="es-CL" dirty="0" smtClean="0"/>
              <a:t>la </a:t>
            </a:r>
            <a:r>
              <a:rPr lang="es-CL" dirty="0"/>
              <a:t>línea y </a:t>
            </a:r>
            <a:r>
              <a:rPr lang="es-CL" dirty="0" smtClean="0"/>
              <a:t>potencial baja </a:t>
            </a:r>
            <a:r>
              <a:rPr lang="es-CL" dirty="0"/>
              <a:t>en </a:t>
            </a:r>
            <a:r>
              <a:rPr lang="es-CL" dirty="0" smtClean="0"/>
              <a:t>la disponibilidad; posible salida de servicio por falla en </a:t>
            </a:r>
            <a:r>
              <a:rPr lang="es-CL" dirty="0" smtClean="0"/>
              <a:t>equipos de la central ERNC</a:t>
            </a:r>
            <a:endParaRPr lang="es-CL" dirty="0"/>
          </a:p>
          <a:p>
            <a:pPr lvl="1"/>
            <a:endParaRPr lang="es-CL" dirty="0" smtClean="0"/>
          </a:p>
          <a:p>
            <a:pPr marL="914400" lvl="2" indent="0">
              <a:buNone/>
            </a:pPr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5457205" cy="17636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Transmisión de acceso abierto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70273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Transmisión Pública (Troncal)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Sin barreras de entrada, ni de salida</a:t>
            </a:r>
          </a:p>
          <a:p>
            <a:pPr lvl="1"/>
            <a:r>
              <a:rPr lang="es-CL" dirty="0" smtClean="0"/>
              <a:t>Es importante avanzar en</a:t>
            </a:r>
            <a:r>
              <a:rPr lang="es-CL" dirty="0" smtClean="0"/>
              <a:t>:</a:t>
            </a:r>
            <a:endParaRPr lang="es-CL" dirty="0" smtClean="0"/>
          </a:p>
          <a:p>
            <a:pPr lvl="2"/>
            <a:r>
              <a:rPr lang="es-CL" dirty="0" smtClean="0"/>
              <a:t>La </a:t>
            </a:r>
            <a:r>
              <a:rPr lang="es-CL" b="1" dirty="0" smtClean="0"/>
              <a:t>definición</a:t>
            </a:r>
            <a:r>
              <a:rPr lang="es-CL" dirty="0" smtClean="0"/>
              <a:t> de la transmisión pública</a:t>
            </a:r>
          </a:p>
          <a:p>
            <a:pPr lvl="2"/>
            <a:r>
              <a:rPr lang="es-CL" dirty="0" smtClean="0"/>
              <a:t>La </a:t>
            </a:r>
            <a:r>
              <a:rPr lang="es-CL" b="1" dirty="0" smtClean="0"/>
              <a:t>tarificación</a:t>
            </a:r>
            <a:r>
              <a:rPr lang="es-CL" dirty="0" smtClean="0"/>
              <a:t> de la </a:t>
            </a:r>
            <a:r>
              <a:rPr lang="es-CL" dirty="0"/>
              <a:t>transmisión pública</a:t>
            </a:r>
            <a:endParaRPr lang="es-CL" dirty="0" smtClean="0"/>
          </a:p>
          <a:p>
            <a:pPr lvl="2"/>
            <a:r>
              <a:rPr lang="es-CL" dirty="0"/>
              <a:t>La </a:t>
            </a:r>
            <a:r>
              <a:rPr lang="es-CL" b="1" dirty="0"/>
              <a:t>planificación</a:t>
            </a:r>
            <a:r>
              <a:rPr lang="es-CL" dirty="0"/>
              <a:t> de la transmisión </a:t>
            </a:r>
            <a:r>
              <a:rPr lang="es-CL" dirty="0" smtClean="0"/>
              <a:t>pública</a:t>
            </a:r>
          </a:p>
          <a:p>
            <a:pPr lvl="1"/>
            <a:r>
              <a:rPr lang="es-CL" dirty="0" smtClean="0"/>
              <a:t>El Proyecto de Ley de Transmisi</a:t>
            </a:r>
            <a:r>
              <a:rPr lang="es-CL" dirty="0" smtClean="0"/>
              <a:t>ón corrige el rumbo, pero no cambia que:</a:t>
            </a:r>
          </a:p>
          <a:p>
            <a:pPr marL="457200" lvl="1" indent="0">
              <a:buNone/>
            </a:pPr>
            <a:r>
              <a:rPr lang="es-CL" i="1" dirty="0" smtClean="0"/>
              <a:t>“El diablo está en los detalles” </a:t>
            </a:r>
            <a:endParaRPr lang="es-CL" i="1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2052" name="Picture 4" descr="http://agmetalminer.com/mmwp/wp-content/uploads/2011/09/P113_highres.jpg?66945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44742"/>
            <a:ext cx="2740666" cy="18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Transmisión de acceso abierto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9641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Transmisión Pública (Troncal)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En las regiones del norte grande aproximadamente un 90% del territorio es administrado con el Ministerio de BB.NN.</a:t>
            </a:r>
          </a:p>
          <a:p>
            <a:r>
              <a:rPr lang="es-CL" dirty="0"/>
              <a:t>BB.NN. ha recibido una avalancha de requerimientos, que pese a esfuerzos de modernización, no se llega al nivel requerido</a:t>
            </a:r>
          </a:p>
          <a:p>
            <a:pPr lvl="1"/>
            <a:r>
              <a:rPr lang="es-CL" sz="3200" dirty="0"/>
              <a:t>Falta de conocimiento del </a:t>
            </a:r>
            <a:r>
              <a:rPr lang="es-CL" sz="3200" dirty="0" smtClean="0"/>
              <a:t>territorio</a:t>
            </a:r>
          </a:p>
          <a:p>
            <a:pPr lvl="1"/>
            <a:r>
              <a:rPr lang="es-CL" sz="3200" dirty="0" smtClean="0"/>
              <a:t>Falta </a:t>
            </a:r>
            <a:r>
              <a:rPr lang="es-CL" sz="3200" dirty="0"/>
              <a:t>de un ordenamiento territorial</a:t>
            </a:r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Acceso a Terrenos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93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Transmisión Pública (Troncal)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En las regiones del norte grande la mayor</a:t>
            </a:r>
            <a:r>
              <a:rPr lang="es-CL" dirty="0" smtClean="0"/>
              <a:t>ía de los terrenos son sujeto de concesión minera (investigación de Pilar Moraga)</a:t>
            </a:r>
            <a:endParaRPr lang="es-CL" dirty="0" smtClean="0"/>
          </a:p>
          <a:p>
            <a:r>
              <a:rPr lang="es-CL" dirty="0" smtClean="0"/>
              <a:t>El sistema financiero percibe la existencia de concesi</a:t>
            </a:r>
            <a:r>
              <a:rPr lang="es-CL" dirty="0" smtClean="0"/>
              <a:t>ón como un riesgo de un costo no previsto en el proyecto</a:t>
            </a:r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Acceso a Terrenos</a:t>
            </a:r>
            <a:endParaRPr lang="es-CL" sz="4000" dirty="0"/>
          </a:p>
        </p:txBody>
      </p:sp>
      <p:pic>
        <p:nvPicPr>
          <p:cNvPr id="4" name="Imagen 3" descr="Captura de pantalla 2015-10-07 a las 8.33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5068" r="4516" b="4994"/>
          <a:stretch/>
        </p:blipFill>
        <p:spPr>
          <a:xfrm>
            <a:off x="5508104" y="4453256"/>
            <a:ext cx="3600401" cy="23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Esta investigaci</a:t>
            </a:r>
            <a:r>
              <a:rPr lang="es-CL" dirty="0" smtClean="0"/>
              <a:t>ón es una cooperación entre académicos y alumnos de la línea 6 de SERC.</a:t>
            </a:r>
          </a:p>
          <a:p>
            <a:pPr lvl="1"/>
            <a:r>
              <a:rPr lang="es-CL" dirty="0" smtClean="0"/>
              <a:t>Claudio Agostini, Profesor</a:t>
            </a:r>
          </a:p>
          <a:p>
            <a:pPr lvl="1"/>
            <a:r>
              <a:rPr lang="es-CL" dirty="0" smtClean="0"/>
              <a:t>Marcelo Villena, Profesor</a:t>
            </a:r>
          </a:p>
          <a:p>
            <a:pPr lvl="1"/>
            <a:r>
              <a:rPr lang="es-CL" dirty="0" smtClean="0"/>
              <a:t>Shahriyar Nasirov</a:t>
            </a:r>
            <a:r>
              <a:rPr lang="es-CL" dirty="0"/>
              <a:t>, </a:t>
            </a:r>
            <a:r>
              <a:rPr lang="es-CL" dirty="0" smtClean="0"/>
              <a:t>Postdoc</a:t>
            </a:r>
            <a:endParaRPr lang="es-CL" dirty="0" smtClean="0"/>
          </a:p>
          <a:p>
            <a:pPr lvl="1"/>
            <a:r>
              <a:rPr lang="es-CL" dirty="0" smtClean="0"/>
              <a:t>Tania Rosales, Alumna máster</a:t>
            </a:r>
          </a:p>
          <a:p>
            <a:pPr lvl="1"/>
            <a:r>
              <a:rPr lang="es-CL" dirty="0" smtClean="0"/>
              <a:t>Franco Armijo, Alumno máster</a:t>
            </a:r>
          </a:p>
          <a:p>
            <a:pPr lvl="1"/>
            <a:r>
              <a:rPr lang="es-CL" dirty="0" smtClean="0"/>
              <a:t>Pablo Torres, Alumno pregrado</a:t>
            </a:r>
          </a:p>
          <a:p>
            <a:pPr lvl="1"/>
            <a:r>
              <a:rPr lang="es-CL" dirty="0" smtClean="0"/>
              <a:t>Alfonso Recoret, Alumno pregrado</a:t>
            </a:r>
          </a:p>
          <a:p>
            <a:pPr lvl="1"/>
            <a:r>
              <a:rPr lang="es-CL" dirty="0" smtClean="0"/>
              <a:t>Otros</a:t>
            </a:r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86200" y="6270406"/>
            <a:ext cx="517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* Estado de Proyectos ERNC en Chile, CER mayo 2014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Sistema Público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Para </a:t>
            </a:r>
            <a:r>
              <a:rPr lang="es-CL" dirty="0" smtClean="0"/>
              <a:t>propiciar un mayor desarrollo de las ERNC hay que:</a:t>
            </a:r>
          </a:p>
          <a:p>
            <a:pPr lvl="1"/>
            <a:r>
              <a:rPr lang="es-CL" dirty="0" smtClean="0"/>
              <a:t>Continuar el trabajo de mitigar de barreras – Las ERNC han avanzado, pero el camino aun tiene obst</a:t>
            </a:r>
            <a:r>
              <a:rPr lang="es-CL" dirty="0" smtClean="0"/>
              <a:t>á</a:t>
            </a:r>
            <a:r>
              <a:rPr lang="es-CL" dirty="0" smtClean="0"/>
              <a:t>culos</a:t>
            </a:r>
          </a:p>
          <a:p>
            <a:pPr lvl="1"/>
            <a:r>
              <a:rPr lang="es-CL" dirty="0" smtClean="0"/>
              <a:t>¿C</a:t>
            </a:r>
            <a:r>
              <a:rPr lang="es-CL" dirty="0" smtClean="0"/>
              <a:t>ómo se desarrollarán las ERNC en escenarios de bajos costos de la electricidad? ¿Cómo se desarrollarán las ERNC con una oposición creciente de las comunidades?</a:t>
            </a:r>
            <a:endParaRPr lang="es-CL" dirty="0" smtClean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7414" name="Picture 6" descr="http://www.fisicodidactico.com/img/lab_fisica/electromagnetismo/brujula_gra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993965"/>
            <a:ext cx="1872208" cy="1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Conclusiones y Recomendaciones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558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Sistema Público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Dificultad de c</a:t>
            </a:r>
            <a:r>
              <a:rPr lang="es-CL" dirty="0">
                <a:solidFill>
                  <a:srgbClr val="000000"/>
                </a:solidFill>
              </a:rPr>
              <a:t>oordinación de proyectos energéticos</a:t>
            </a:r>
            <a:r>
              <a:rPr lang="es-CL" dirty="0"/>
              <a:t>, en particular ERNC, para acceder a una solución común en transmisión </a:t>
            </a:r>
            <a:endParaRPr lang="es-CL" dirty="0" smtClean="0"/>
          </a:p>
          <a:p>
            <a:pPr lvl="1"/>
            <a:r>
              <a:rPr lang="es-CL" dirty="0" smtClean="0"/>
              <a:t>Propiciar mecanismos de coordinaci</a:t>
            </a:r>
            <a:r>
              <a:rPr lang="es-CL" dirty="0" smtClean="0"/>
              <a:t>ón</a:t>
            </a:r>
            <a:endParaRPr lang="es-CL" dirty="0"/>
          </a:p>
          <a:p>
            <a:r>
              <a:rPr lang="es-CL" dirty="0"/>
              <a:t>Dificultad para gestionar el involucramiento de comunidades afectadas por proyectos energéticos </a:t>
            </a:r>
            <a:endParaRPr lang="es-CL" dirty="0" smtClean="0"/>
          </a:p>
          <a:p>
            <a:pPr lvl="1"/>
            <a:r>
              <a:rPr lang="es-CL" dirty="0" smtClean="0"/>
              <a:t>Avanzar en ley de asociatividad</a:t>
            </a:r>
            <a:endParaRPr lang="es-CL" dirty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7414" name="Picture 6" descr="http://www.fisicodidactico.com/img/lab_fisica/electromagnetismo/brujula_gra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993965"/>
            <a:ext cx="1872208" cy="1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Conclusiones y Recomendaciones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757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Sistema Público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Dificultad para estructurar contratos de ventas de </a:t>
            </a:r>
            <a:r>
              <a:rPr lang="es-CL" dirty="0" smtClean="0"/>
              <a:t>electricidad</a:t>
            </a:r>
          </a:p>
          <a:p>
            <a:pPr lvl="1"/>
            <a:r>
              <a:rPr lang="es-CL" dirty="0" smtClean="0"/>
              <a:t>Poner la obligaci</a:t>
            </a:r>
            <a:r>
              <a:rPr lang="es-CL" dirty="0" smtClean="0"/>
              <a:t>ón de pago del atributo ERNC efectivamente en los “retiros”</a:t>
            </a:r>
          </a:p>
          <a:p>
            <a:pPr lvl="1"/>
            <a:r>
              <a:rPr lang="es-CL" dirty="0" smtClean="0"/>
              <a:t>Normar la existencia y operación de </a:t>
            </a:r>
            <a:r>
              <a:rPr lang="es-CL" i="1" dirty="0" smtClean="0"/>
              <a:t>traders</a:t>
            </a:r>
          </a:p>
          <a:p>
            <a:pPr lvl="1"/>
            <a:r>
              <a:rPr lang="es-CL" dirty="0" smtClean="0"/>
              <a:t>Aumentar los porcentajes de renovables en licitaciones de sumistro</a:t>
            </a:r>
            <a:endParaRPr lang="es-CL" dirty="0" smtClean="0"/>
          </a:p>
          <a:p>
            <a:pPr lvl="1"/>
            <a:r>
              <a:rPr lang="es-CL" dirty="0" smtClean="0"/>
              <a:t>Nivelar costos marginales con desarrollos hidr</a:t>
            </a:r>
            <a:r>
              <a:rPr lang="es-CL" dirty="0" smtClean="0"/>
              <a:t>áulicos</a:t>
            </a:r>
            <a:endParaRPr lang="es-CL" dirty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7414" name="Picture 6" descr="http://www.fisicodidactico.com/img/lab_fisica/electromagnetismo/brujula_gra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993965"/>
            <a:ext cx="1872208" cy="1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Conclusiones y Recomendaciones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74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Sistema Público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Dificultad </a:t>
            </a:r>
            <a:r>
              <a:rPr lang="es-CL" dirty="0"/>
              <a:t>de conexión a las redes de transmisión de acceso </a:t>
            </a:r>
            <a:r>
              <a:rPr lang="es-CL" dirty="0" smtClean="0"/>
              <a:t>abierto</a:t>
            </a:r>
          </a:p>
          <a:p>
            <a:pPr lvl="1"/>
            <a:r>
              <a:rPr lang="es-CL" dirty="0" smtClean="0"/>
              <a:t>Continuar con el camino establecido por el proyecto de ley de transmisi</a:t>
            </a:r>
            <a:r>
              <a:rPr lang="es-CL" dirty="0" smtClean="0"/>
              <a:t>ón</a:t>
            </a:r>
            <a:endParaRPr lang="es-CL" dirty="0" smtClean="0"/>
          </a:p>
          <a:p>
            <a:pPr lvl="1"/>
            <a:r>
              <a:rPr lang="es-CL" dirty="0" smtClean="0"/>
              <a:t>Normar acceso a trav</a:t>
            </a:r>
            <a:r>
              <a:rPr lang="es-CL" dirty="0" smtClean="0"/>
              <a:t>és de reglamentos (¿por qué los reglamentos son tan poco glamorosos?)</a:t>
            </a:r>
            <a:endParaRPr lang="es-CL" dirty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7414" name="Picture 6" descr="http://www.fisicodidactico.com/img/lab_fisica/electromagnetismo/brujula_gra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993965"/>
            <a:ext cx="1872208" cy="1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Conclusiones y Recomendaciones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013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Sistema Público (Troncal)</a:t>
            </a:r>
            <a:endParaRPr lang="es-CL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Dificultad </a:t>
            </a:r>
            <a:r>
              <a:rPr lang="es-CL" dirty="0"/>
              <a:t>para acceder a </a:t>
            </a:r>
            <a:r>
              <a:rPr lang="es-CL" dirty="0" smtClean="0"/>
              <a:t>terrenos</a:t>
            </a:r>
          </a:p>
          <a:p>
            <a:pPr lvl="1"/>
            <a:r>
              <a:rPr lang="es-CL" dirty="0" smtClean="0"/>
              <a:t>Continuar modernizaci</a:t>
            </a:r>
            <a:r>
              <a:rPr lang="es-CL" dirty="0" smtClean="0"/>
              <a:t>ón de</a:t>
            </a:r>
            <a:r>
              <a:rPr lang="es-CL" dirty="0" smtClean="0"/>
              <a:t> Ministerio de BB.NN.</a:t>
            </a:r>
          </a:p>
          <a:p>
            <a:pPr lvl="1"/>
            <a:r>
              <a:rPr lang="es-CL" dirty="0" smtClean="0"/>
              <a:t>Propiciar un mayor conocimiento del territorio y el establecimiento de un ordenamiento territorial nacional</a:t>
            </a:r>
            <a:endParaRPr lang="es-CL" dirty="0" smtClean="0"/>
          </a:p>
          <a:p>
            <a:pPr lvl="1"/>
            <a:r>
              <a:rPr lang="es-CL" dirty="0" smtClean="0"/>
              <a:t>Clarificar las cl</a:t>
            </a:r>
            <a:r>
              <a:rPr lang="es-CL" dirty="0" smtClean="0"/>
              <a:t>á</a:t>
            </a:r>
            <a:r>
              <a:rPr lang="es-CL" dirty="0" smtClean="0"/>
              <a:t>usulas compensatorias</a:t>
            </a:r>
          </a:p>
          <a:p>
            <a:pPr lvl="1"/>
            <a:r>
              <a:rPr lang="es-CL" dirty="0" smtClean="0"/>
              <a:t>Aumentar los costos de transacci</a:t>
            </a:r>
            <a:r>
              <a:rPr lang="es-CL" dirty="0" smtClean="0"/>
              <a:t>ón a especuladores</a:t>
            </a:r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17414" name="Picture 6" descr="http://www.fisicodidactico.com/img/lab_fisica/electromagnetismo/brujula_gran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993965"/>
            <a:ext cx="1872208" cy="18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096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Conclusiones y </a:t>
            </a:r>
            <a:r>
              <a:rPr lang="es-CL" dirty="0" smtClean="0"/>
              <a:t>Recomendaciones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307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575" y="2420888"/>
            <a:ext cx="8664896" cy="1470025"/>
          </a:xfrm>
        </p:spPr>
        <p:txBody>
          <a:bodyPr/>
          <a:lstStyle/>
          <a:p>
            <a:r>
              <a:rPr lang="es-CL" dirty="0"/>
              <a:t>Barreras </a:t>
            </a:r>
            <a:r>
              <a:rPr lang="es-CL" dirty="0" smtClean="0"/>
              <a:t>al </a:t>
            </a:r>
            <a:r>
              <a:rPr lang="es-CL" dirty="0" smtClean="0"/>
              <a:t>Desarrollo </a:t>
            </a:r>
            <a:r>
              <a:rPr lang="es-CL" dirty="0"/>
              <a:t>de las </a:t>
            </a:r>
            <a:r>
              <a:rPr lang="es-CL" dirty="0" smtClean="0"/>
              <a:t>ER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8545" y="5060776"/>
            <a:ext cx="8136904" cy="1752600"/>
          </a:xfrm>
        </p:spPr>
        <p:txBody>
          <a:bodyPr>
            <a:normAutofit lnSpcReduction="10000"/>
          </a:bodyPr>
          <a:lstStyle/>
          <a:p>
            <a:r>
              <a:rPr lang="es-CL" sz="2400" dirty="0" smtClean="0"/>
              <a:t>Carlos Silva M.</a:t>
            </a:r>
            <a:r>
              <a:rPr lang="es-CL" sz="2400" dirty="0" smtClean="0"/>
              <a:t>, Ph.D.</a:t>
            </a:r>
          </a:p>
          <a:p>
            <a:r>
              <a:rPr lang="es-CL" sz="2400" dirty="0" smtClean="0"/>
              <a:t>Investigador SERC</a:t>
            </a:r>
            <a:endParaRPr lang="es-CL" sz="2400" dirty="0" smtClean="0"/>
          </a:p>
          <a:p>
            <a:r>
              <a:rPr lang="es-CL" sz="2400" dirty="0" smtClean="0"/>
              <a:t>Facultad de Ingenier</a:t>
            </a:r>
            <a:r>
              <a:rPr lang="es-CL" sz="2400" dirty="0" smtClean="0"/>
              <a:t>ía y Ciencias </a:t>
            </a:r>
            <a:endParaRPr lang="es-CL" sz="2400" dirty="0" smtClean="0"/>
          </a:p>
          <a:p>
            <a:r>
              <a:rPr lang="es-CL" sz="2400" dirty="0" smtClean="0"/>
              <a:t>Universidad Adolfo </a:t>
            </a:r>
            <a:r>
              <a:rPr lang="es-CL" sz="2400" dirty="0" smtClean="0"/>
              <a:t>Ibáñez</a:t>
            </a:r>
            <a:endParaRPr lang="es-CL" sz="2400" dirty="0" smtClean="0"/>
          </a:p>
        </p:txBody>
      </p:sp>
      <p:sp>
        <p:nvSpPr>
          <p:cNvPr id="4" name="AutoShape 2" descr="http://us.cdn4.123rf.com/168nwm/konstantinks/konstantinks1209/konstantinks120900074/15150082-la-foto-de-las-lineas-de-transmision-electrica-en-la-puesta-del-sol-poco-ruido.jpg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762000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842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>
                <a:solidFill>
                  <a:schemeClr val="bg1"/>
                </a:solidFill>
              </a:rPr>
              <a:t>Transmisión Pública (Troncal</a:t>
            </a:r>
            <a:r>
              <a:rPr lang="es-CL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Tarificación: tender hacia un sistema con un pago predominante por parte de los consumidores</a:t>
            </a:r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sp>
        <p:nvSpPr>
          <p:cNvPr id="5" name="4 Elipse"/>
          <p:cNvSpPr/>
          <p:nvPr/>
        </p:nvSpPr>
        <p:spPr>
          <a:xfrm>
            <a:off x="5089360" y="2979821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G1</a:t>
            </a:r>
            <a:endParaRPr lang="es-CL" dirty="0"/>
          </a:p>
        </p:txBody>
      </p:sp>
      <p:sp>
        <p:nvSpPr>
          <p:cNvPr id="6" name="5 Elipse"/>
          <p:cNvSpPr/>
          <p:nvPr/>
        </p:nvSpPr>
        <p:spPr>
          <a:xfrm>
            <a:off x="5088481" y="3640334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G2</a:t>
            </a:r>
            <a:endParaRPr lang="es-CL" dirty="0"/>
          </a:p>
        </p:txBody>
      </p:sp>
      <p:sp>
        <p:nvSpPr>
          <p:cNvPr id="7" name="6 Elipse"/>
          <p:cNvSpPr/>
          <p:nvPr/>
        </p:nvSpPr>
        <p:spPr>
          <a:xfrm>
            <a:off x="5089360" y="4888033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Gn</a:t>
            </a:r>
            <a:endParaRPr lang="es-CL" dirty="0"/>
          </a:p>
        </p:txBody>
      </p:sp>
      <p:cxnSp>
        <p:nvCxnSpPr>
          <p:cNvPr id="9" name="8 Conector recto"/>
          <p:cNvCxnSpPr>
            <a:stCxn id="5" idx="2"/>
          </p:cNvCxnSpPr>
          <p:nvPr/>
        </p:nvCxnSpPr>
        <p:spPr>
          <a:xfrm flipH="1">
            <a:off x="4513296" y="3303857"/>
            <a:ext cx="5760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6" idx="2"/>
          </p:cNvCxnSpPr>
          <p:nvPr/>
        </p:nvCxnSpPr>
        <p:spPr>
          <a:xfrm flipH="1">
            <a:off x="4513296" y="3964370"/>
            <a:ext cx="575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513296" y="3303857"/>
            <a:ext cx="0" cy="19082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4514175" y="5239960"/>
            <a:ext cx="575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H="1">
            <a:off x="5431753" y="4299089"/>
            <a:ext cx="1" cy="58894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4225703" y="4299089"/>
            <a:ext cx="28759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4225703" y="4095945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3001128" y="4095126"/>
            <a:ext cx="0" cy="3608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3001128" y="4299089"/>
            <a:ext cx="12245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2137032" y="3303857"/>
            <a:ext cx="5760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H="1">
            <a:off x="2137032" y="3964370"/>
            <a:ext cx="575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2712217" y="3303857"/>
            <a:ext cx="879" cy="18722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2137032" y="5176065"/>
            <a:ext cx="575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flipH="1">
            <a:off x="2713096" y="4299089"/>
            <a:ext cx="28759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2137911" y="3303857"/>
            <a:ext cx="1" cy="32403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V="1">
            <a:off x="2137031" y="3951929"/>
            <a:ext cx="1" cy="32403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2137032" y="5176065"/>
            <a:ext cx="1" cy="32403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5940152" y="3142709"/>
                <a:ext cx="2631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 xmlns=""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  <a:p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142709"/>
                <a:ext cx="263174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41 CuadroTexto"/>
              <p:cNvSpPr txBox="1"/>
              <p:nvPr/>
            </p:nvSpPr>
            <p:spPr>
              <a:xfrm>
                <a:off x="5940152" y="3660314"/>
                <a:ext cx="2540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 xmlns=""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  <a:p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4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60314"/>
                <a:ext cx="2540824" cy="646331"/>
              </a:xfrm>
              <a:prstGeom prst="rect">
                <a:avLst/>
              </a:prstGeom>
              <a:blipFill rotWithShape="1">
                <a:blip r:embed="rId3"/>
                <a:stretch>
                  <a:fillRect r="-24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42 CuadroTexto"/>
              <p:cNvSpPr txBox="1"/>
              <p:nvPr/>
            </p:nvSpPr>
            <p:spPr>
              <a:xfrm>
                <a:off x="5907293" y="5014917"/>
                <a:ext cx="2540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𝐺𝑛</m:t>
                        </m:r>
                      </m:sub>
                    </m:sSub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CL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 xmlns=""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∙(1−</m:t>
                    </m:r>
                    <m:sSub>
                      <m:sSubPr>
                        <m:ctrlP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  <a:p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293" y="5014917"/>
                <a:ext cx="2540824" cy="646331"/>
              </a:xfrm>
              <a:prstGeom prst="rect">
                <a:avLst/>
              </a:prstGeom>
              <a:blipFill rotWithShape="1">
                <a:blip r:embed="rId4"/>
                <a:stretch>
                  <a:fillRect r="-71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43 CuadroTexto"/>
              <p:cNvSpPr txBox="1"/>
              <p:nvPr/>
            </p:nvSpPr>
            <p:spPr>
              <a:xfrm>
                <a:off x="233504" y="3800737"/>
                <a:ext cx="16783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b="0" dirty="0" smtClean="0">
                    <a:solidFill>
                      <a:schemeClr val="bg1"/>
                    </a:solidFill>
                    <a:ea typeface="Cambria Math"/>
                  </a:rPr>
                  <a:t>P=CF</a:t>
                </a:r>
                <a14:m>
                  <m:oMath xmlns:m="http://schemas.openxmlformats.org/officeDocument/2006/math" xmlns=""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 </m:t>
                    </m:r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(1−</m:t>
                    </m:r>
                    <m:sSub>
                      <m:sSubPr>
                        <m:ctrlPr>
                          <a:rPr lang="es-C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s-CL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s-CL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  <a:p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4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04" y="3800737"/>
                <a:ext cx="167834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899" t="-4673" r="-10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45 CuadroTexto"/>
              <p:cNvSpPr txBox="1"/>
              <p:nvPr/>
            </p:nvSpPr>
            <p:spPr>
              <a:xfrm>
                <a:off x="414092" y="5836144"/>
                <a:ext cx="2843471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f>
                      <m:fPr>
                        <m:ctrlPr>
                          <a:rPr lang="es-CL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s-CL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𝑑𝑃</m:t>
                        </m:r>
                      </m:num>
                      <m:den>
                        <m:r>
                          <a:rPr lang="es-CL" b="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𝑑𝐷𝑇</m:t>
                        </m:r>
                      </m:den>
                    </m:f>
                  </m:oMath>
                </a14:m>
                <a:r>
                  <a:rPr lang="es-CL" b="0" dirty="0" smtClean="0">
                    <a:solidFill>
                      <a:schemeClr val="bg1"/>
                    </a:solidFill>
                    <a:ea typeface="Cambria Math"/>
                  </a:rPr>
                  <a:t>=-CF</a:t>
                </a:r>
                <a14:m>
                  <m:oMath xmlns:m="http://schemas.openxmlformats.org/officeDocument/2006/math" xmlns=""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=−400 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𝑈𝑆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$/</m:t>
                    </m:r>
                    <m:r>
                      <a:rPr lang="es-CL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𝑀𝑊h</m:t>
                    </m:r>
                  </m:oMath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2" y="5836144"/>
                <a:ext cx="2843471" cy="491288"/>
              </a:xfrm>
              <a:prstGeom prst="rect">
                <a:avLst/>
              </a:prstGeom>
              <a:blipFill rotWithShape="1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46 CuadroTexto"/>
              <p:cNvSpPr txBox="1"/>
              <p:nvPr/>
            </p:nvSpPr>
            <p:spPr>
              <a:xfrm>
                <a:off x="4514175" y="5709186"/>
                <a:ext cx="4263026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CL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s-CL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𝑑𝐷𝑇</m:t>
                          </m:r>
                        </m:den>
                      </m:f>
                      <m:r>
                        <a:rPr lang="es-CL" b="0" i="1" dirty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  <m:r>
                                <a:rPr lang="es-CL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=−90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𝑈𝑆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$/</m:t>
                      </m:r>
                      <m:r>
                        <a:rPr lang="es-CL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𝑀𝑊h</m:t>
                      </m:r>
                    </m:oMath>
                  </m:oMathPara>
                </a14:m>
                <a:endParaRPr lang="es-C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75" y="5709186"/>
                <a:ext cx="426302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5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s-CL" dirty="0" smtClean="0"/>
              <a:t>Las ERNC se han desarrollado, pero aun existirían </a:t>
            </a:r>
            <a:r>
              <a:rPr lang="es-CL" dirty="0" smtClean="0"/>
              <a:t>barreras, más allá de la económica, para </a:t>
            </a:r>
            <a:r>
              <a:rPr lang="es-CL" dirty="0" smtClean="0"/>
              <a:t>su</a:t>
            </a:r>
            <a:r>
              <a:rPr lang="es-CL" dirty="0" smtClean="0"/>
              <a:t> desarrollo</a:t>
            </a:r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404558"/>
              </p:ext>
            </p:extLst>
          </p:nvPr>
        </p:nvGraphicFramePr>
        <p:xfrm>
          <a:off x="1403648" y="2967795"/>
          <a:ext cx="6278447" cy="290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224136"/>
                <a:gridCol w="1373279"/>
                <a:gridCol w="1736815"/>
              </a:tblGrid>
              <a:tr h="1075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Tecnología\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Estado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(Fuente: </a:t>
                      </a:r>
                      <a:r>
                        <a:rPr lang="es-CL" sz="1800" dirty="0" smtClean="0">
                          <a:effectLst/>
                        </a:rPr>
                        <a:t>CIFES)</a:t>
                      </a:r>
                      <a:endParaRPr lang="es-CL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Operación MW</a:t>
                      </a:r>
                      <a:endParaRPr lang="es-CL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</a:rPr>
                        <a:t>Construcción MW</a:t>
                      </a:r>
                      <a:endParaRPr lang="es-CL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RCA Aprobada sin construir MW</a:t>
                      </a:r>
                      <a:endParaRPr lang="es-CL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Pequeña </a:t>
                      </a:r>
                      <a:r>
                        <a:rPr lang="es-CL" sz="1600" dirty="0" err="1">
                          <a:effectLst/>
                        </a:rPr>
                        <a:t>Hidro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390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67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429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Eólica Terrestre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892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112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5270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Bioenerg</a:t>
                      </a:r>
                      <a:r>
                        <a:rPr lang="es-CL" sz="1600" dirty="0" smtClean="0">
                          <a:effectLst/>
                        </a:rPr>
                        <a:t>ía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461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78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Solar Fotovoltaica</a:t>
                      </a:r>
                      <a:endParaRPr lang="es-CL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597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2105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9786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Solar CSP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110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980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</a:rPr>
                        <a:t>Geotermia</a:t>
                      </a:r>
                      <a:endParaRPr lang="es-CL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</a:rPr>
                        <a:t>120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</a:rPr>
                        <a:t>Total</a:t>
                      </a:r>
                      <a:endParaRPr lang="es-CL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2340</a:t>
                      </a:r>
                      <a:endParaRPr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2394</a:t>
                      </a:r>
                      <a:endParaRPr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16663</a:t>
                      </a:r>
                      <a:endParaRPr lang="es-C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250496" y="6444044"/>
            <a:ext cx="679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* Estado de Proyectos ERNC en Chile, </a:t>
            </a:r>
            <a:r>
              <a:rPr lang="es-CL" dirty="0" smtClean="0"/>
              <a:t>CIFES septiembre 2015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339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La cantidad de proyectos renovables ha crecido, ¿pero es suficiente?</a:t>
            </a:r>
          </a:p>
          <a:p>
            <a:pPr lvl="1"/>
            <a:r>
              <a:rPr lang="es-CL" dirty="0" smtClean="0"/>
              <a:t>De acuerdo a la Energ</a:t>
            </a:r>
            <a:r>
              <a:rPr lang="es-CL" dirty="0" smtClean="0"/>
              <a:t>ía 2050, con </a:t>
            </a:r>
            <a:r>
              <a:rPr lang="es-CL" dirty="0" smtClean="0"/>
              <a:t>un crecimiento de 2% anual de la demanda al 2050, habr</a:t>
            </a:r>
            <a:r>
              <a:rPr lang="es-CL" dirty="0" smtClean="0"/>
              <a:t>ía que duplicar la capacidad del sistema</a:t>
            </a:r>
            <a:endParaRPr lang="es-CL" dirty="0"/>
          </a:p>
          <a:p>
            <a:pPr lvl="1"/>
            <a:r>
              <a:rPr lang="es-CL" dirty="0" smtClean="0"/>
              <a:t>Con el 70% de energías renovables habría que instalar 85% de la nueva capacidad en renovables o 12-15 GW.</a:t>
            </a:r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7" name="Imagen 6" descr="Captura de pantalla 2015-10-06 a las 9.4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38" y="5301208"/>
            <a:ext cx="447035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7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r>
              <a:rPr lang="es-CL" dirty="0" smtClean="0"/>
              <a:t>Barreras </a:t>
            </a:r>
            <a:r>
              <a:rPr lang="es-CL" dirty="0" smtClean="0"/>
              <a:t>al desarrollo energ</a:t>
            </a:r>
            <a:r>
              <a:rPr lang="es-CL" dirty="0" smtClean="0"/>
              <a:t>ético</a:t>
            </a:r>
            <a:r>
              <a:rPr lang="es-CL" dirty="0" smtClean="0"/>
              <a:t> </a:t>
            </a:r>
            <a:r>
              <a:rPr lang="es-CL" dirty="0" smtClean="0"/>
              <a:t>(SIC)</a:t>
            </a:r>
          </a:p>
          <a:p>
            <a:pPr lvl="1"/>
            <a:r>
              <a:rPr lang="es-CL" dirty="0"/>
              <a:t>Dificultad de </a:t>
            </a:r>
            <a:r>
              <a:rPr lang="es-CL" b="1" dirty="0"/>
              <a:t>c</a:t>
            </a:r>
            <a:r>
              <a:rPr lang="es-CL" b="1" dirty="0">
                <a:solidFill>
                  <a:srgbClr val="000000"/>
                </a:solidFill>
              </a:rPr>
              <a:t>oordinación </a:t>
            </a:r>
            <a:r>
              <a:rPr lang="es-CL" b="1" dirty="0" smtClean="0">
                <a:solidFill>
                  <a:srgbClr val="000000"/>
                </a:solidFill>
              </a:rPr>
              <a:t>de </a:t>
            </a:r>
            <a:r>
              <a:rPr lang="es-CL" b="1" dirty="0" smtClean="0">
                <a:solidFill>
                  <a:srgbClr val="000000"/>
                </a:solidFill>
              </a:rPr>
              <a:t>proyectos </a:t>
            </a:r>
            <a:r>
              <a:rPr lang="es-CL" dirty="0" smtClean="0">
                <a:solidFill>
                  <a:srgbClr val="000000"/>
                </a:solidFill>
              </a:rPr>
              <a:t>energ</a:t>
            </a:r>
            <a:r>
              <a:rPr lang="es-CL" dirty="0" smtClean="0">
                <a:solidFill>
                  <a:srgbClr val="000000"/>
                </a:solidFill>
              </a:rPr>
              <a:t>éticos</a:t>
            </a:r>
            <a:r>
              <a:rPr lang="es-CL" dirty="0" smtClean="0"/>
              <a:t>, en particular ERNC,</a:t>
            </a:r>
            <a:r>
              <a:rPr lang="es-CL" dirty="0" smtClean="0"/>
              <a:t> </a:t>
            </a:r>
            <a:r>
              <a:rPr lang="es-CL" dirty="0"/>
              <a:t>para acceder a una </a:t>
            </a:r>
            <a:r>
              <a:rPr lang="es-CL" b="1" dirty="0"/>
              <a:t>solución común en transmisión </a:t>
            </a:r>
          </a:p>
          <a:p>
            <a:pPr lvl="1"/>
            <a:r>
              <a:rPr lang="es-CL" dirty="0" smtClean="0"/>
              <a:t>Dificultad </a:t>
            </a:r>
            <a:r>
              <a:rPr lang="es-CL" dirty="0"/>
              <a:t>para </a:t>
            </a:r>
            <a:r>
              <a:rPr lang="es-CL" b="1" dirty="0"/>
              <a:t>gestionar el involucramiento de comunidades afectadas </a:t>
            </a:r>
            <a:r>
              <a:rPr lang="es-CL" dirty="0"/>
              <a:t>por proyectos energéticos </a:t>
            </a:r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8194" name="Picture 2" descr="http://www.agindustrias.com.mx/barreras/images/barrera_b2010_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32192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90615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096170" cy="217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3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CL" dirty="0" smtClean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/>
          <a:lstStyle/>
          <a:p>
            <a:r>
              <a:rPr lang="es-CL" dirty="0" smtClean="0"/>
              <a:t>Barreras </a:t>
            </a:r>
            <a:r>
              <a:rPr lang="es-CL" dirty="0" smtClean="0"/>
              <a:t>al desarrollo energ</a:t>
            </a:r>
            <a:r>
              <a:rPr lang="es-CL" dirty="0" smtClean="0"/>
              <a:t>ético </a:t>
            </a:r>
            <a:r>
              <a:rPr lang="es-CL" dirty="0" smtClean="0"/>
              <a:t>(</a:t>
            </a:r>
            <a:r>
              <a:rPr lang="es-CL" dirty="0" smtClean="0"/>
              <a:t>SING)</a:t>
            </a:r>
          </a:p>
          <a:p>
            <a:pPr lvl="1"/>
            <a:r>
              <a:rPr lang="es-CL" dirty="0" smtClean="0"/>
              <a:t>Dificultad </a:t>
            </a:r>
            <a:r>
              <a:rPr lang="es-CL" dirty="0"/>
              <a:t>para estructurar </a:t>
            </a:r>
            <a:r>
              <a:rPr lang="es-CL" b="1" dirty="0"/>
              <a:t>contratos </a:t>
            </a:r>
            <a:r>
              <a:rPr lang="es-CL" dirty="0"/>
              <a:t>de ventas de </a:t>
            </a:r>
            <a:r>
              <a:rPr lang="es-CL" b="1" dirty="0" smtClean="0"/>
              <a:t>electricidad</a:t>
            </a:r>
            <a:endParaRPr lang="es-CL" b="1" dirty="0"/>
          </a:p>
          <a:p>
            <a:pPr lvl="1"/>
            <a:r>
              <a:rPr lang="es-CL" dirty="0" smtClean="0"/>
              <a:t>Dificultad </a:t>
            </a:r>
            <a:r>
              <a:rPr lang="es-CL" dirty="0"/>
              <a:t>de conexión a las redes de transmisión de </a:t>
            </a:r>
            <a:r>
              <a:rPr lang="es-CL" b="1" dirty="0"/>
              <a:t>acceso </a:t>
            </a:r>
            <a:r>
              <a:rPr lang="es-CL" b="1" dirty="0" smtClean="0"/>
              <a:t>abierto</a:t>
            </a:r>
          </a:p>
          <a:p>
            <a:pPr lvl="1"/>
            <a:r>
              <a:rPr lang="es-CL" dirty="0" smtClean="0"/>
              <a:t>Dificultad para </a:t>
            </a:r>
            <a:r>
              <a:rPr lang="es-CL" b="1" dirty="0" smtClean="0"/>
              <a:t>acceder a terrenos </a:t>
            </a:r>
            <a:r>
              <a:rPr lang="es-CL" dirty="0" smtClean="0"/>
              <a:t>– concesiones mineras y concesiones onerosas</a:t>
            </a:r>
            <a:endParaRPr lang="es-CL" dirty="0" smtClean="0"/>
          </a:p>
          <a:p>
            <a:pPr lvl="1"/>
            <a:endParaRPr lang="es-CL" dirty="0" smtClean="0"/>
          </a:p>
          <a:p>
            <a:pPr lvl="2"/>
            <a:endParaRPr lang="es-CL" dirty="0" smtClean="0"/>
          </a:p>
          <a:p>
            <a:pPr marL="1371600" lvl="3" indent="0">
              <a:buNone/>
            </a:pPr>
            <a:endParaRPr lang="es-CL" dirty="0" smtClean="0"/>
          </a:p>
        </p:txBody>
      </p:sp>
      <p:pic>
        <p:nvPicPr>
          <p:cNvPr id="6" name="Picture 2" descr="http://www.agindustrias.com.mx/barreras/images/barrera_b2010_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32192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74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Dificultades en Contratos de Electricidad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Opciones de comercializaci</a:t>
            </a:r>
            <a:r>
              <a:rPr lang="es-CL" dirty="0" smtClean="0"/>
              <a:t>ón</a:t>
            </a:r>
            <a:endParaRPr lang="es-CL" dirty="0" smtClean="0"/>
          </a:p>
          <a:p>
            <a:pPr lvl="1"/>
            <a:r>
              <a:rPr lang="es-CL" dirty="0" smtClean="0"/>
              <a:t>Contrato con clientes libres</a:t>
            </a:r>
          </a:p>
          <a:p>
            <a:pPr lvl="1"/>
            <a:r>
              <a:rPr lang="es-CL" dirty="0" smtClean="0"/>
              <a:t>Contrato con generadoras</a:t>
            </a:r>
          </a:p>
          <a:p>
            <a:pPr lvl="1"/>
            <a:r>
              <a:rPr lang="es-CL" dirty="0" smtClean="0"/>
              <a:t>Licitaciones de sumistro de distribuidoras</a:t>
            </a:r>
          </a:p>
          <a:p>
            <a:pPr lvl="1"/>
            <a:r>
              <a:rPr lang="es-CL" dirty="0" smtClean="0"/>
              <a:t>Costo marginal</a:t>
            </a:r>
          </a:p>
          <a:p>
            <a:pPr lvl="1"/>
            <a:r>
              <a:rPr lang="es-CL" dirty="0" smtClean="0"/>
              <a:t>Precio estabilizado (PMGD)</a:t>
            </a:r>
          </a:p>
          <a:p>
            <a:pPr lvl="1"/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92901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Dificultades en Contratos de Electricidad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C</a:t>
            </a:r>
            <a:r>
              <a:rPr lang="es-CL" dirty="0" smtClean="0"/>
              <a:t>ontrato con clientes libres</a:t>
            </a:r>
          </a:p>
          <a:p>
            <a:pPr lvl="1"/>
            <a:r>
              <a:rPr lang="es-CL" dirty="0" smtClean="0"/>
              <a:t>Grandes clientes requieren energ</a:t>
            </a:r>
            <a:r>
              <a:rPr lang="es-CL" dirty="0" smtClean="0"/>
              <a:t>ía 24 horas.  Existe un margen contractual limitado para energías intermitentes – La Ley 20/25 establece un requerimiento de ERNC en este segmento. </a:t>
            </a:r>
          </a:p>
          <a:p>
            <a:r>
              <a:rPr lang="es-CL" dirty="0" smtClean="0"/>
              <a:t>Contrato con generadoras</a:t>
            </a:r>
          </a:p>
          <a:p>
            <a:pPr lvl="1"/>
            <a:r>
              <a:rPr lang="es-CL" dirty="0" smtClean="0"/>
              <a:t>Generadoras pueden ensamblar bloques de energía consistente.  Sin embargo, la regulación local no prevee el surgimiento de </a:t>
            </a:r>
            <a:r>
              <a:rPr lang="es-CL" i="1" dirty="0" smtClean="0"/>
              <a:t>traders.</a:t>
            </a:r>
          </a:p>
          <a:p>
            <a:pPr marL="0" indent="0">
              <a:buNone/>
            </a:pPr>
            <a:endParaRPr lang="es-CL" dirty="0" smtClean="0"/>
          </a:p>
          <a:p>
            <a:pPr lvl="1"/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40075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s-CL" sz="3600" dirty="0" smtClean="0"/>
              <a:t>Dificultades en Contratos de Electricidad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CL" sz="3200" dirty="0"/>
              <a:t>Licitaciones de sumistro de distribuidoras</a:t>
            </a:r>
          </a:p>
          <a:p>
            <a:pPr lvl="1"/>
            <a:r>
              <a:rPr lang="es-CL" dirty="0" smtClean="0"/>
              <a:t>El mercado es significativamente mayor </a:t>
            </a:r>
            <a:r>
              <a:rPr lang="es-CL" dirty="0" smtClean="0"/>
              <a:t>en el </a:t>
            </a:r>
            <a:r>
              <a:rPr lang="es-CL" dirty="0" smtClean="0"/>
              <a:t>SIC que en el SING (pre interconexi</a:t>
            </a:r>
            <a:r>
              <a:rPr lang="es-CL" dirty="0" smtClean="0"/>
              <a:t>ón)</a:t>
            </a:r>
            <a:endParaRPr lang="es-CL" dirty="0" smtClean="0"/>
          </a:p>
          <a:p>
            <a:pPr lvl="1"/>
            <a:r>
              <a:rPr lang="es-CL" dirty="0" smtClean="0"/>
              <a:t>Mercado </a:t>
            </a:r>
            <a:r>
              <a:rPr lang="es-CL" dirty="0"/>
              <a:t>de clientes </a:t>
            </a:r>
            <a:r>
              <a:rPr lang="es-CL" dirty="0" smtClean="0"/>
              <a:t>regulados </a:t>
            </a:r>
          </a:p>
          <a:p>
            <a:pPr lvl="2"/>
            <a:r>
              <a:rPr lang="es-CL" dirty="0" smtClean="0"/>
              <a:t>La licitaci</a:t>
            </a:r>
            <a:r>
              <a:rPr lang="es-CL" dirty="0" smtClean="0"/>
              <a:t>ón 2015-1 incluyó </a:t>
            </a:r>
            <a:r>
              <a:rPr lang="es-CL" dirty="0" smtClean="0"/>
              <a:t>bloques 2-ABC de aproximadamente un 10% en comparaci</a:t>
            </a:r>
            <a:r>
              <a:rPr lang="es-CL" dirty="0" smtClean="0"/>
              <a:t>ón del bloque 1</a:t>
            </a:r>
          </a:p>
          <a:p>
            <a:pPr lvl="2"/>
            <a:r>
              <a:rPr lang="es-CL" dirty="0" smtClean="0"/>
              <a:t>Unos 1000 MW de ERNC</a:t>
            </a:r>
            <a:endParaRPr lang="es-CL" dirty="0" smtClean="0"/>
          </a:p>
        </p:txBody>
      </p:sp>
      <p:pic>
        <p:nvPicPr>
          <p:cNvPr id="4" name="Imagen 3" descr="Captura de pantalla 2015-10-06 a las 16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1" y="5445224"/>
            <a:ext cx="3014427" cy="1412776"/>
          </a:xfrm>
          <a:prstGeom prst="rect">
            <a:avLst/>
          </a:prstGeom>
        </p:spPr>
      </p:pic>
      <p:pic>
        <p:nvPicPr>
          <p:cNvPr id="5" name="Imagen 4" descr="Captura de pantalla 2015-10-06 a las 15.5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50" y="5445224"/>
            <a:ext cx="442985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licaciones de Eficiencia Energética II 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 SE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Aplicaciones de Eficiencia Energética II 2003</Template>
  <TotalTime>7764</TotalTime>
  <Words>1389</Words>
  <Application>Microsoft Macintosh PowerPoint</Application>
  <PresentationFormat>Presentación en pantalla (4:3)</PresentationFormat>
  <Paragraphs>207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Aplicaciones de Eficiencia Energética II 2003</vt:lpstr>
      <vt:lpstr>Diseño personalizado</vt:lpstr>
      <vt:lpstr>PPT SERC</vt:lpstr>
      <vt:lpstr>2_Tema de Office</vt:lpstr>
      <vt:lpstr>Barreras al Desarrollo de las ER</vt:lpstr>
      <vt:lpstr>Introducción</vt:lpstr>
      <vt:lpstr>Introducción</vt:lpstr>
      <vt:lpstr>Introducción</vt:lpstr>
      <vt:lpstr>Introducción</vt:lpstr>
      <vt:lpstr>Introducción</vt:lpstr>
      <vt:lpstr>Dificultades en Contratos de Electricidad</vt:lpstr>
      <vt:lpstr>Dificultades en Contratos de Electricidad</vt:lpstr>
      <vt:lpstr>Dificultades en Contratos de Electricidad</vt:lpstr>
      <vt:lpstr>Dificultades en Contratos de Electricidad</vt:lpstr>
      <vt:lpstr>Dificultades en Contratos de Electricidad</vt:lpstr>
      <vt:lpstr>Transmisión de acceso abierto</vt:lpstr>
      <vt:lpstr>Transmisión de acceso abierto</vt:lpstr>
      <vt:lpstr>Transmisión Pública (Troncal)</vt:lpstr>
      <vt:lpstr>Transmisión Pública (Troncal)</vt:lpstr>
      <vt:lpstr>¿Y qué pasó con la transmisión adicional?</vt:lpstr>
      <vt:lpstr>Transmisión Pública (Troncal)</vt:lpstr>
      <vt:lpstr>Transmisión Pública (Troncal)</vt:lpstr>
      <vt:lpstr>Transmisión Pública (Troncal)</vt:lpstr>
      <vt:lpstr>Sistema Público (Troncal)</vt:lpstr>
      <vt:lpstr>Sistema Público (Troncal)</vt:lpstr>
      <vt:lpstr>Sistema Público (Troncal)</vt:lpstr>
      <vt:lpstr>Sistema Público (Troncal)</vt:lpstr>
      <vt:lpstr>Sistema Público (Troncal)</vt:lpstr>
      <vt:lpstr>Barreras al Desarrollo de las ER</vt:lpstr>
      <vt:lpstr>Transmisión Pública (Troncal)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Transmisión Pública como Soporte del Mercado Eléctrico:  Acceso Abierto en el SING</dc:title>
  <dc:creator>Carlos Silva Montes</dc:creator>
  <cp:lastModifiedBy>administrador</cp:lastModifiedBy>
  <cp:revision>89</cp:revision>
  <dcterms:created xsi:type="dcterms:W3CDTF">2013-10-09T19:44:13Z</dcterms:created>
  <dcterms:modified xsi:type="dcterms:W3CDTF">2015-10-07T12:15:19Z</dcterms:modified>
</cp:coreProperties>
</file>