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90" r:id="rId4"/>
    <p:sldId id="257" r:id="rId5"/>
    <p:sldId id="259" r:id="rId6"/>
    <p:sldId id="285" r:id="rId7"/>
    <p:sldId id="284" r:id="rId8"/>
    <p:sldId id="287" r:id="rId9"/>
    <p:sldId id="288" r:id="rId10"/>
    <p:sldId id="270" r:id="rId11"/>
    <p:sldId id="286" r:id="rId12"/>
    <p:sldId id="273" r:id="rId13"/>
    <p:sldId id="272" r:id="rId14"/>
    <p:sldId id="283" r:id="rId15"/>
    <p:sldId id="275" r:id="rId16"/>
    <p:sldId id="262" r:id="rId17"/>
    <p:sldId id="263" r:id="rId18"/>
    <p:sldId id="264" r:id="rId19"/>
    <p:sldId id="289" r:id="rId20"/>
    <p:sldId id="265" r:id="rId21"/>
    <p:sldId id="267" r:id="rId22"/>
    <p:sldId id="269" r:id="rId23"/>
    <p:sldId id="260" r:id="rId24"/>
    <p:sldId id="280" r:id="rId25"/>
    <p:sldId id="291" r:id="rId26"/>
    <p:sldId id="281" r:id="rId27"/>
    <p:sldId id="261" r:id="rId28"/>
    <p:sldId id="279" r:id="rId29"/>
    <p:sldId id="292" r:id="rId30"/>
    <p:sldId id="278" r:id="rId31"/>
  </p:sldIdLst>
  <p:sldSz cx="9144000" cy="6858000" type="screen4x3"/>
  <p:notesSz cx="7104063" cy="10234613"/>
  <p:custDataLst>
    <p:tags r:id="rId3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00"/>
    <a:srgbClr val="0000FF"/>
    <a:srgbClr val="C00000"/>
    <a:srgbClr val="CC0000"/>
    <a:srgbClr val="F47720"/>
    <a:srgbClr val="92D050"/>
    <a:srgbClr val="CC3300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7" autoAdjust="0"/>
    <p:restoredTop sz="96092" autoAdjust="0"/>
  </p:normalViewPr>
  <p:slideViewPr>
    <p:cSldViewPr snapToGrid="0" snapToObjects="1">
      <p:cViewPr varScale="1">
        <p:scale>
          <a:sx n="68" d="100"/>
          <a:sy n="68" d="100"/>
        </p:scale>
        <p:origin x="-1584" y="-96"/>
      </p:cViewPr>
      <p:guideLst>
        <p:guide orient="horz" pos="820"/>
        <p:guide pos="5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2587" y="-62"/>
      </p:cViewPr>
      <p:guideLst>
        <p:guide orient="horz" pos="3223"/>
        <p:guide pos="2238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995F8-757A-4C27-872C-06279159571A}" type="doc">
      <dgm:prSet loTypeId="urn:microsoft.com/office/officeart/2005/8/layout/venn1" loCatId="relationship" qsTypeId="urn:microsoft.com/office/officeart/2005/8/quickstyle/3d2" qsCatId="3D" csTypeId="urn:microsoft.com/office/officeart/2005/8/colors/accent2_2" csCatId="accent2"/>
      <dgm:spPr/>
      <dgm:t>
        <a:bodyPr/>
        <a:lstStyle/>
        <a:p>
          <a:endParaRPr lang="de-DE"/>
        </a:p>
      </dgm:t>
    </dgm:pt>
    <dgm:pt modelId="{8144998E-BBAE-4F7B-9877-B71349B7520C}">
      <dgm:prSet/>
      <dgm:spPr/>
      <dgm:t>
        <a:bodyPr/>
        <a:lstStyle/>
        <a:p>
          <a:pPr rtl="0"/>
          <a:r>
            <a:rPr lang="de-DE" dirty="0" smtClean="0"/>
            <a:t>Q</a:t>
          </a:r>
          <a:endParaRPr lang="de-DE" dirty="0"/>
        </a:p>
      </dgm:t>
    </dgm:pt>
    <dgm:pt modelId="{B5151C58-6716-4ECE-A016-BB6AE2C04B2C}" type="parTrans" cxnId="{F055F402-3A11-44C6-90BE-36084F678DB6}">
      <dgm:prSet/>
      <dgm:spPr/>
      <dgm:t>
        <a:bodyPr/>
        <a:lstStyle/>
        <a:p>
          <a:endParaRPr lang="de-DE"/>
        </a:p>
      </dgm:t>
    </dgm:pt>
    <dgm:pt modelId="{2C22BAED-32AD-4DD7-B66B-268F0CC1EB1B}" type="sibTrans" cxnId="{F055F402-3A11-44C6-90BE-36084F678DB6}">
      <dgm:prSet/>
      <dgm:spPr/>
      <dgm:t>
        <a:bodyPr/>
        <a:lstStyle/>
        <a:p>
          <a:endParaRPr lang="de-DE"/>
        </a:p>
      </dgm:t>
    </dgm:pt>
    <dgm:pt modelId="{4F0211E5-3547-42CA-AC85-FAF655389380}" type="pres">
      <dgm:prSet presAssocID="{5F3995F8-757A-4C27-872C-0627915957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011D2D5-829A-4677-94A9-1F2A5F8DFBDB}" type="pres">
      <dgm:prSet presAssocID="{8144998E-BBAE-4F7B-9877-B71349B7520C}" presName="circ1TxSh" presStyleLbl="vennNode1" presStyleIdx="0" presStyleCnt="1"/>
      <dgm:spPr/>
      <dgm:t>
        <a:bodyPr/>
        <a:lstStyle/>
        <a:p>
          <a:endParaRPr lang="de-DE"/>
        </a:p>
      </dgm:t>
    </dgm:pt>
  </dgm:ptLst>
  <dgm:cxnLst>
    <dgm:cxn modelId="{F055F402-3A11-44C6-90BE-36084F678DB6}" srcId="{5F3995F8-757A-4C27-872C-06279159571A}" destId="{8144998E-BBAE-4F7B-9877-B71349B7520C}" srcOrd="0" destOrd="0" parTransId="{B5151C58-6716-4ECE-A016-BB6AE2C04B2C}" sibTransId="{2C22BAED-32AD-4DD7-B66B-268F0CC1EB1B}"/>
    <dgm:cxn modelId="{42F59A2A-54C0-4968-85BA-C51973A10DD9}" type="presOf" srcId="{5F3995F8-757A-4C27-872C-06279159571A}" destId="{4F0211E5-3547-42CA-AC85-FAF655389380}" srcOrd="0" destOrd="0" presId="urn:microsoft.com/office/officeart/2005/8/layout/venn1"/>
    <dgm:cxn modelId="{AA1F84FD-3226-4689-BC66-960F78077559}" type="presOf" srcId="{8144998E-BBAE-4F7B-9877-B71349B7520C}" destId="{8011D2D5-829A-4677-94A9-1F2A5F8DFBDB}" srcOrd="0" destOrd="0" presId="urn:microsoft.com/office/officeart/2005/8/layout/venn1"/>
    <dgm:cxn modelId="{778C047E-3B56-4418-976C-5691ABE786F3}" type="presParOf" srcId="{4F0211E5-3547-42CA-AC85-FAF655389380}" destId="{8011D2D5-829A-4677-94A9-1F2A5F8DFBD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11D2D5-829A-4677-94A9-1F2A5F8DFBDB}">
      <dsp:nvSpPr>
        <dsp:cNvPr id="0" name=""/>
        <dsp:cNvSpPr/>
      </dsp:nvSpPr>
      <dsp:spPr>
        <a:xfrm>
          <a:off x="186397" y="0"/>
          <a:ext cx="1315330" cy="131533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/>
            <a:t>Q</a:t>
          </a:r>
          <a:endParaRPr lang="de-DE" sz="6500" kern="1200" dirty="0"/>
        </a:p>
      </dsp:txBody>
      <dsp:txXfrm>
        <a:off x="186397" y="0"/>
        <a:ext cx="1315330" cy="1315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639" cy="51117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38CBC7-B232-416E-97F4-F32F4D06FA71}" type="datetimeFigureOut">
              <a:rPr lang="de-DE"/>
              <a:pPr>
                <a:defRPr/>
              </a:pPr>
              <a:t>06.10.2015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8639" cy="51117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B60D88-3212-4842-AD1D-E96D43B2F2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98" tIns="49348" rIns="98698" bIns="49348" numCol="1" anchor="t" anchorCtr="0" compatLnSpc="1">
            <a:prstTxWarp prst="textNoShape">
              <a:avLst/>
            </a:prstTxWarp>
          </a:bodyPr>
          <a:lstStyle>
            <a:lvl1pPr defTabSz="98737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36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98" tIns="49348" rIns="98698" bIns="49348" numCol="1" anchor="t" anchorCtr="0" compatLnSpc="1">
            <a:prstTxWarp prst="textNoShape">
              <a:avLst/>
            </a:prstTxWarp>
          </a:bodyPr>
          <a:lstStyle>
            <a:lvl1pPr algn="r" defTabSz="98737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0" y="4860925"/>
            <a:ext cx="5683886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98" tIns="49348" rIns="98698" bIns="493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Können wir LC benutzen um Aussagen über die Qualität der Degradation zu machen? Was haben die beschleunigten Alterungstests mit der Realität zu tun?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98" tIns="49348" rIns="98698" bIns="49348" numCol="1" anchor="b" anchorCtr="0" compatLnSpc="1">
            <a:prstTxWarp prst="textNoShape">
              <a:avLst/>
            </a:prstTxWarp>
          </a:bodyPr>
          <a:lstStyle>
            <a:lvl1pPr defTabSz="98737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98" tIns="49348" rIns="98698" bIns="49348" numCol="1" anchor="b" anchorCtr="0" compatLnSpc="1">
            <a:prstTxWarp prst="textNoShape">
              <a:avLst/>
            </a:prstTxWarp>
          </a:bodyPr>
          <a:lstStyle>
            <a:lvl1pPr algn="r" defTabSz="987376">
              <a:defRPr sz="1300">
                <a:latin typeface="Arial" charset="0"/>
              </a:defRPr>
            </a:lvl1pPr>
          </a:lstStyle>
          <a:p>
            <a:pPr>
              <a:defRPr/>
            </a:pPr>
            <a:fld id="{C3F5A121-04CF-44E2-BF29-F31BE40E9E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de-DE" sz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1043188" y="636208"/>
            <a:ext cx="6838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kern="1200" dirty="0" smtClean="0">
                <a:solidFill>
                  <a:srgbClr val="F47720"/>
                </a:solidFill>
                <a:latin typeface="Arial" pitchFamily="34" charset="0"/>
                <a:ea typeface="+mn-ea"/>
                <a:cs typeface="+mn-cs"/>
              </a:rPr>
              <a:t>Retos y ventajas del desarrollo de </a:t>
            </a:r>
          </a:p>
          <a:p>
            <a:pPr algn="ctr"/>
            <a:r>
              <a:rPr lang="es-MX" sz="2400" b="1" kern="1200" dirty="0" smtClean="0">
                <a:solidFill>
                  <a:srgbClr val="F47720"/>
                </a:solidFill>
                <a:latin typeface="Arial" pitchFamily="34" charset="0"/>
                <a:ea typeface="+mn-ea"/>
                <a:cs typeface="+mn-cs"/>
              </a:rPr>
              <a:t>plantas fotovoltaicas en climas desérticos. </a:t>
            </a:r>
          </a:p>
          <a:p>
            <a:pPr algn="ctr"/>
            <a:r>
              <a:rPr lang="es-MX" sz="2400" b="1" kern="1200" dirty="0" smtClean="0">
                <a:solidFill>
                  <a:srgbClr val="F47720"/>
                </a:solidFill>
                <a:latin typeface="Arial" pitchFamily="34" charset="0"/>
                <a:ea typeface="+mn-ea"/>
                <a:cs typeface="+mn-cs"/>
              </a:rPr>
              <a:t>Importancia del capital humano especializado</a:t>
            </a:r>
            <a:endParaRPr lang="de-DE" sz="2400" b="1" dirty="0">
              <a:solidFill>
                <a:srgbClr val="F47720"/>
              </a:solidFill>
            </a:endParaRPr>
          </a:p>
        </p:txBody>
      </p:sp>
      <p:pic>
        <p:nvPicPr>
          <p:cNvPr id="6" name="Picture 21" descr="bildmarke"/>
          <p:cNvPicPr>
            <a:picLocks noChangeAspect="1" noChangeArrowheads="1"/>
          </p:cNvPicPr>
          <p:nvPr userDrawn="1"/>
        </p:nvPicPr>
        <p:blipFill>
          <a:blip r:embed="rId2" cstate="print"/>
          <a:srcRect b="22584"/>
          <a:stretch>
            <a:fillRect/>
          </a:stretch>
        </p:blipFill>
        <p:spPr bwMode="auto">
          <a:xfrm>
            <a:off x="7611414" y="7581"/>
            <a:ext cx="1532586" cy="12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 userDrawn="1"/>
        </p:nvCxnSpPr>
        <p:spPr>
          <a:xfrm flipH="1">
            <a:off x="-6844553" y="1338548"/>
            <a:ext cx="15988553" cy="16991"/>
          </a:xfrm>
          <a:prstGeom prst="line">
            <a:avLst/>
          </a:prstGeom>
          <a:ln w="57150">
            <a:gradFill flip="none" rotWithShape="1">
              <a:gsLst>
                <a:gs pos="100000">
                  <a:srgbClr val="F4772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3538" y="1668548"/>
            <a:ext cx="7067550" cy="1114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1. Presentación del PI Photovoltaik Institut Berlin</a:t>
            </a:r>
          </a:p>
        </p:txBody>
      </p:sp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363538" y="371064"/>
            <a:ext cx="7067550" cy="967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463826"/>
            <a:ext cx="7067550" cy="7156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1669774"/>
            <a:ext cx="4114800" cy="426112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Das ist ein Test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 flipH="1">
            <a:off x="-6844553" y="1338548"/>
            <a:ext cx="15988553" cy="16991"/>
          </a:xfrm>
          <a:prstGeom prst="line">
            <a:avLst/>
          </a:prstGeom>
          <a:ln w="57150">
            <a:gradFill flip="none" rotWithShape="1">
              <a:gsLst>
                <a:gs pos="100000">
                  <a:srgbClr val="F47720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246813"/>
            <a:ext cx="9144000" cy="611187"/>
          </a:xfrm>
          <a:prstGeom prst="rect">
            <a:avLst/>
          </a:prstGeom>
          <a:solidFill>
            <a:srgbClr val="F47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de-DE" sz="1200" dirty="0"/>
          </a:p>
        </p:txBody>
      </p:sp>
      <p:pic>
        <p:nvPicPr>
          <p:cNvPr id="2051" name="Grafik 7" descr="Logo gross.bmp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2975" y="6246813"/>
            <a:ext cx="2784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 userDrawn="1"/>
        </p:nvSpPr>
        <p:spPr>
          <a:xfrm>
            <a:off x="161925" y="6416675"/>
            <a:ext cx="5861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fld id="{E42E5051-FE23-45DE-A03A-9896ACCDA931}" type="slidenum">
              <a:rPr 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r>
              <a:rPr lang="de-DE" sz="1200" baseline="0" dirty="0">
                <a:solidFill>
                  <a:schemeClr val="bg1"/>
                </a:solidFill>
              </a:rPr>
              <a:t> </a:t>
            </a:r>
            <a:r>
              <a:rPr lang="de-DE" sz="1200" baseline="0" dirty="0" smtClean="0">
                <a:solidFill>
                  <a:schemeClr val="bg1"/>
                </a:solidFill>
              </a:rPr>
              <a:t> / 30       Asier Ukar</a:t>
            </a:r>
            <a:r>
              <a:rPr lang="de-DE" sz="1200" dirty="0" smtClean="0">
                <a:solidFill>
                  <a:schemeClr val="bg1"/>
                </a:solidFill>
              </a:rPr>
              <a:t>  - </a:t>
            </a:r>
            <a:r>
              <a:rPr lang="de-DE" sz="1200" dirty="0" err="1" smtClean="0">
                <a:solidFill>
                  <a:schemeClr val="bg1"/>
                </a:solidFill>
              </a:rPr>
              <a:t>Foro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Ener</a:t>
            </a:r>
            <a:r>
              <a:rPr lang="de-DE" sz="1200" dirty="0" smtClean="0">
                <a:solidFill>
                  <a:schemeClr val="bg1"/>
                </a:solidFill>
              </a:rPr>
              <a:t> Sol, 07.10.2015,</a:t>
            </a:r>
            <a:r>
              <a:rPr lang="de-DE" sz="1200" baseline="0" dirty="0" smtClean="0">
                <a:solidFill>
                  <a:schemeClr val="bg1"/>
                </a:solidFill>
              </a:rPr>
              <a:t>  Antofagasta, Chile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5" name="Picture 21" descr="bildmarke"/>
          <p:cNvPicPr>
            <a:picLocks noChangeAspect="1" noChangeArrowheads="1"/>
          </p:cNvPicPr>
          <p:nvPr userDrawn="1"/>
        </p:nvPicPr>
        <p:blipFill>
          <a:blip r:embed="rId6" cstate="print"/>
          <a:srcRect b="22584"/>
          <a:stretch>
            <a:fillRect/>
          </a:stretch>
        </p:blipFill>
        <p:spPr bwMode="auto">
          <a:xfrm>
            <a:off x="7611414" y="-5298"/>
            <a:ext cx="1532586" cy="12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57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542925" indent="-177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722313" indent="-1778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901700" indent="-1778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25" descr="X:\02 Aufträge\201400600_Aravapower_Ktura\Besuch Juni 2015\Fotos\IMG-20150608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457" y="3873904"/>
            <a:ext cx="6755035" cy="227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Asier\Desktop\CHILE\Vortrag\fotos de Alackama\WP_20151002_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200" y="2206171"/>
            <a:ext cx="2349035" cy="1667733"/>
          </a:xfrm>
          <a:prstGeom prst="rect">
            <a:avLst/>
          </a:prstGeom>
          <a:noFill/>
        </p:spPr>
      </p:pic>
      <p:pic>
        <p:nvPicPr>
          <p:cNvPr id="1031" name="Grafi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0784" y="2206172"/>
            <a:ext cx="2274704" cy="1667732"/>
          </a:xfrm>
          <a:prstGeom prst="rect">
            <a:avLst/>
          </a:prstGeom>
          <a:noFill/>
        </p:spPr>
      </p:pic>
      <p:pic>
        <p:nvPicPr>
          <p:cNvPr id="10" name="Picture 8" descr="C:\Users\Asier\Desktop\CHILE\Vortrag\Fotos_Asier\cleaning Robots\IMG_17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5489" y="2206171"/>
            <a:ext cx="2278004" cy="1667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Bajos</a:t>
            </a:r>
            <a:r>
              <a:rPr lang="de-DE" dirty="0" smtClean="0"/>
              <a:t> </a:t>
            </a:r>
            <a:r>
              <a:rPr lang="de-DE" dirty="0" err="1" smtClean="0"/>
              <a:t>índices</a:t>
            </a:r>
            <a:r>
              <a:rPr lang="de-DE" dirty="0" smtClean="0"/>
              <a:t> de </a:t>
            </a:r>
            <a:r>
              <a:rPr lang="de-DE" dirty="0" err="1" smtClean="0"/>
              <a:t>humedad</a:t>
            </a:r>
            <a:r>
              <a:rPr lang="de-DE" dirty="0" smtClean="0"/>
              <a:t> </a:t>
            </a:r>
            <a:r>
              <a:rPr lang="de-DE" dirty="0" err="1" smtClean="0"/>
              <a:t>relativa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500" y="1711978"/>
            <a:ext cx="4114800" cy="552921"/>
          </a:xfrm>
        </p:spPr>
        <p:txBody>
          <a:bodyPr/>
          <a:lstStyle/>
          <a:p>
            <a:r>
              <a:rPr lang="de-DE" sz="2000" dirty="0" err="1" smtClean="0"/>
              <a:t>Puede</a:t>
            </a:r>
            <a:r>
              <a:rPr lang="de-DE" sz="2000" dirty="0" smtClean="0"/>
              <a:t> </a:t>
            </a:r>
            <a:r>
              <a:rPr lang="de-DE" sz="2000" dirty="0" err="1" smtClean="0"/>
              <a:t>llegar</a:t>
            </a:r>
            <a:r>
              <a:rPr lang="de-DE" sz="2000" dirty="0" smtClean="0"/>
              <a:t> a </a:t>
            </a:r>
            <a:r>
              <a:rPr lang="de-DE" sz="2000" dirty="0" err="1" smtClean="0"/>
              <a:t>ser</a:t>
            </a:r>
            <a:r>
              <a:rPr lang="de-DE" sz="2000" dirty="0" smtClean="0"/>
              <a:t> &lt;10% </a:t>
            </a:r>
          </a:p>
          <a:p>
            <a:endParaRPr lang="de-DE" sz="2000" dirty="0" smtClean="0"/>
          </a:p>
        </p:txBody>
      </p:sp>
      <p:pic>
        <p:nvPicPr>
          <p:cNvPr id="4" name="Grafik 6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300" y="2035534"/>
            <a:ext cx="4244901" cy="389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platzhalter 2"/>
          <p:cNvSpPr txBox="1">
            <a:spLocks/>
          </p:cNvSpPr>
          <p:nvPr/>
        </p:nvSpPr>
        <p:spPr>
          <a:xfrm>
            <a:off x="698500" y="2546259"/>
            <a:ext cx="4114800" cy="792072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Bajo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riesgo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corrosión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los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8500" y="3633759"/>
            <a:ext cx="4114800" cy="1627558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Disminuye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notablemente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probabilidad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aparición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efectos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degradación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asociados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combinación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humedad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temperatura</a:t>
            </a: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698500" y="5261317"/>
            <a:ext cx="4114800" cy="699097"/>
          </a:xfrm>
          <a:prstGeom prst="rect">
            <a:avLst/>
          </a:prstGeom>
        </p:spPr>
        <p:txBody>
          <a:bodyPr/>
          <a:lstStyle/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Ejemplo</a:t>
            </a: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 Potential </a:t>
            </a:r>
            <a:r>
              <a:rPr kumimoji="0" lang="de-DE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Induced</a:t>
            </a:r>
            <a:r>
              <a:rPr kumimoji="0" lang="de-DE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Degradation (PID)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37" y="463826"/>
            <a:ext cx="7275219" cy="715616"/>
          </a:xfrm>
        </p:spPr>
        <p:txBody>
          <a:bodyPr/>
          <a:lstStyle/>
          <a:p>
            <a:r>
              <a:rPr lang="de-DE" dirty="0" err="1" smtClean="0"/>
              <a:t>Ubicación</a:t>
            </a:r>
            <a:r>
              <a:rPr lang="de-DE" dirty="0" smtClean="0"/>
              <a:t> de </a:t>
            </a:r>
            <a:r>
              <a:rPr lang="de-DE" dirty="0" err="1" smtClean="0"/>
              <a:t>plantas</a:t>
            </a:r>
            <a:r>
              <a:rPr lang="de-DE" dirty="0" smtClean="0"/>
              <a:t> en </a:t>
            </a:r>
            <a:r>
              <a:rPr lang="de-DE" dirty="0" err="1" smtClean="0"/>
              <a:t>altura</a:t>
            </a:r>
            <a:r>
              <a:rPr lang="de-DE" dirty="0" smtClean="0"/>
              <a:t>,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arma</a:t>
            </a:r>
            <a:r>
              <a:rPr lang="de-DE" dirty="0" smtClean="0"/>
              <a:t> de </a:t>
            </a:r>
            <a:r>
              <a:rPr lang="de-DE" dirty="0" err="1" smtClean="0"/>
              <a:t>doble</a:t>
            </a:r>
            <a:r>
              <a:rPr lang="de-DE" dirty="0" smtClean="0"/>
              <a:t> </a:t>
            </a:r>
            <a:r>
              <a:rPr lang="de-DE" dirty="0" err="1" smtClean="0"/>
              <a:t>filo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500" y="1669774"/>
            <a:ext cx="8164146" cy="735972"/>
          </a:xfrm>
        </p:spPr>
        <p:txBody>
          <a:bodyPr/>
          <a:lstStyle/>
          <a:p>
            <a:pPr>
              <a:buClr>
                <a:srgbClr val="FF0000"/>
              </a:buClr>
              <a:buFont typeface="Symbol" pitchFamily="18" charset="2"/>
              <a:buChar char=""/>
            </a:pPr>
            <a:r>
              <a:rPr lang="de-DE" sz="2000" dirty="0" err="1" smtClean="0"/>
              <a:t>Disminución</a:t>
            </a:r>
            <a:r>
              <a:rPr lang="de-DE" sz="2000" dirty="0" smtClean="0"/>
              <a:t> de la </a:t>
            </a:r>
            <a:r>
              <a:rPr lang="de-DE" sz="2000" dirty="0" err="1" smtClean="0"/>
              <a:t>capacidad</a:t>
            </a:r>
            <a:r>
              <a:rPr lang="de-DE" sz="2000" dirty="0" smtClean="0"/>
              <a:t> </a:t>
            </a:r>
            <a:r>
              <a:rPr lang="de-DE" sz="2000" dirty="0" err="1" smtClean="0"/>
              <a:t>aislante</a:t>
            </a:r>
            <a:r>
              <a:rPr lang="de-DE" sz="2000" dirty="0" smtClean="0"/>
              <a:t> del </a:t>
            </a:r>
            <a:r>
              <a:rPr lang="de-DE" sz="2000" dirty="0" err="1" smtClean="0"/>
              <a:t>aire</a:t>
            </a:r>
            <a:r>
              <a:rPr lang="de-DE" sz="2000" dirty="0" smtClean="0"/>
              <a:t> </a:t>
            </a:r>
            <a:r>
              <a:rPr lang="de-DE" sz="2000" dirty="0" err="1" smtClean="0"/>
              <a:t>obliga</a:t>
            </a:r>
            <a:r>
              <a:rPr lang="de-DE" sz="2000" dirty="0" smtClean="0"/>
              <a:t> a </a:t>
            </a:r>
            <a:r>
              <a:rPr lang="de-DE" sz="2000" dirty="0" err="1" smtClean="0"/>
              <a:t>disminuir</a:t>
            </a:r>
            <a:r>
              <a:rPr lang="de-DE" sz="2000" dirty="0" smtClean="0"/>
              <a:t> la </a:t>
            </a:r>
            <a:r>
              <a:rPr lang="de-DE" sz="2000" dirty="0" err="1" smtClean="0"/>
              <a:t>tensión</a:t>
            </a:r>
            <a:r>
              <a:rPr lang="de-DE" sz="2000" dirty="0" smtClean="0"/>
              <a:t> de CC a la </a:t>
            </a:r>
            <a:r>
              <a:rPr lang="de-DE" sz="2000" dirty="0" err="1" smtClean="0"/>
              <a:t>entrada</a:t>
            </a:r>
            <a:r>
              <a:rPr lang="de-DE" sz="2000" dirty="0" smtClean="0"/>
              <a:t> del </a:t>
            </a:r>
            <a:r>
              <a:rPr lang="de-DE" sz="2000" dirty="0" err="1" smtClean="0"/>
              <a:t>inversor</a:t>
            </a:r>
            <a:r>
              <a:rPr lang="de-DE" sz="2000" dirty="0" smtClean="0"/>
              <a:t> </a:t>
            </a:r>
            <a:r>
              <a:rPr lang="de-DE" sz="2000" dirty="0" err="1" smtClean="0"/>
              <a:t>para</a:t>
            </a:r>
            <a:r>
              <a:rPr lang="de-DE" sz="2000" dirty="0" smtClean="0"/>
              <a:t> </a:t>
            </a:r>
            <a:r>
              <a:rPr lang="de-DE" sz="2000" dirty="0" err="1" smtClean="0"/>
              <a:t>evitar</a:t>
            </a:r>
            <a:r>
              <a:rPr lang="de-DE" sz="2000" dirty="0" smtClean="0"/>
              <a:t> </a:t>
            </a:r>
            <a:r>
              <a:rPr lang="de-DE" sz="2000" dirty="0" err="1" smtClean="0"/>
              <a:t>arcos</a:t>
            </a:r>
            <a:r>
              <a:rPr lang="de-DE" sz="2000" dirty="0" smtClean="0"/>
              <a:t> </a:t>
            </a:r>
            <a:r>
              <a:rPr lang="de-DE" sz="2000" dirty="0" err="1" smtClean="0"/>
              <a:t>eléctricos</a:t>
            </a:r>
            <a:endParaRPr lang="de-DE" sz="2000" dirty="0" smtClean="0"/>
          </a:p>
          <a:p>
            <a:pPr>
              <a:buClr>
                <a:srgbClr val="FF0000"/>
              </a:buClr>
              <a:buFont typeface="Symbol" pitchFamily="18" charset="2"/>
              <a:buChar char=""/>
            </a:pPr>
            <a:endParaRPr lang="de-DE" sz="2000" dirty="0" smtClean="0"/>
          </a:p>
        </p:txBody>
      </p:sp>
      <p:pic>
        <p:nvPicPr>
          <p:cNvPr id="4" name="Grafik 3" descr="C:\Users\Asier\Desktop\CHILE\Vortrag\WP_20151002_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280" y="3277175"/>
            <a:ext cx="5760720" cy="303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2"/>
          <p:cNvSpPr txBox="1">
            <a:spLocks/>
          </p:cNvSpPr>
          <p:nvPr/>
        </p:nvSpPr>
        <p:spPr>
          <a:xfrm>
            <a:off x="701169" y="3277175"/>
            <a:ext cx="2682111" cy="1196351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 typeface="Symbol" pitchFamily="18" charset="2"/>
              <a:buChar char=""/>
              <a:tabLst/>
              <a:defRPr/>
            </a:pP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temperatura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ambiente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disminuye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altitud</a:t>
            </a:r>
            <a:endParaRPr kumimoji="0" 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698500" y="4473526"/>
            <a:ext cx="2684780" cy="1547446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 typeface="Symbol" pitchFamily="18" charset="2"/>
              <a:buChar char="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Mayor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sobre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superficie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fotovoltaica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682084" y="2405746"/>
            <a:ext cx="8164146" cy="871429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Symbol" pitchFamily="18" charset="2"/>
              <a:buChar char="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Disminución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de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potencia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a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salida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del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inversor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debido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una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evacuación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calor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más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costosa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(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baja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densidad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aire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Symbol" pitchFamily="18" charset="2"/>
              <a:buChar char="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Refrigeración</a:t>
            </a:r>
            <a:r>
              <a:rPr lang="de-DE" dirty="0" smtClean="0"/>
              <a:t> de </a:t>
            </a:r>
            <a:r>
              <a:rPr lang="de-DE" dirty="0" err="1" smtClean="0"/>
              <a:t>inversores</a:t>
            </a:r>
            <a:r>
              <a:rPr lang="de-DE" dirty="0" smtClean="0"/>
              <a:t> y </a:t>
            </a:r>
            <a:r>
              <a:rPr lang="de-DE" dirty="0" err="1" smtClean="0"/>
              <a:t>transformadores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500" y="1669774"/>
            <a:ext cx="4114800" cy="1087494"/>
          </a:xfrm>
        </p:spPr>
        <p:txBody>
          <a:bodyPr/>
          <a:lstStyle/>
          <a:p>
            <a:r>
              <a:rPr lang="de-DE" sz="2000" dirty="0" smtClean="0"/>
              <a:t>Se </a:t>
            </a:r>
            <a:r>
              <a:rPr lang="de-DE" sz="2000" dirty="0" err="1" smtClean="0"/>
              <a:t>requiere</a:t>
            </a:r>
            <a:r>
              <a:rPr lang="de-DE" sz="2000" dirty="0" smtClean="0"/>
              <a:t> </a:t>
            </a:r>
            <a:r>
              <a:rPr lang="de-DE" sz="2000" dirty="0" err="1" smtClean="0"/>
              <a:t>un</a:t>
            </a:r>
            <a:r>
              <a:rPr lang="de-DE" sz="2000" dirty="0" smtClean="0"/>
              <a:t> </a:t>
            </a:r>
            <a:r>
              <a:rPr lang="de-DE" sz="2000" dirty="0" err="1" smtClean="0"/>
              <a:t>mayor</a:t>
            </a:r>
            <a:r>
              <a:rPr lang="de-DE" sz="2000" dirty="0" smtClean="0"/>
              <a:t> </a:t>
            </a:r>
            <a:r>
              <a:rPr lang="de-DE" sz="2000" dirty="0" err="1" smtClean="0"/>
              <a:t>consumo</a:t>
            </a:r>
            <a:r>
              <a:rPr lang="de-DE" sz="2000" dirty="0" smtClean="0"/>
              <a:t> </a:t>
            </a:r>
            <a:r>
              <a:rPr lang="de-DE" sz="2000" dirty="0" err="1" smtClean="0"/>
              <a:t>energético</a:t>
            </a:r>
            <a:r>
              <a:rPr lang="de-DE" sz="2000" dirty="0" smtClean="0"/>
              <a:t> </a:t>
            </a:r>
            <a:r>
              <a:rPr lang="de-DE" sz="2000" dirty="0" err="1" smtClean="0"/>
              <a:t>para</a:t>
            </a:r>
            <a:r>
              <a:rPr lang="de-DE" sz="2000" dirty="0" smtClean="0"/>
              <a:t> </a:t>
            </a:r>
            <a:r>
              <a:rPr lang="de-DE" sz="2000" dirty="0" err="1" smtClean="0"/>
              <a:t>evacuar</a:t>
            </a:r>
            <a:r>
              <a:rPr lang="de-DE" sz="2000" dirty="0" smtClean="0"/>
              <a:t> </a:t>
            </a:r>
            <a:r>
              <a:rPr lang="de-DE" sz="2000" dirty="0" err="1" smtClean="0"/>
              <a:t>el</a:t>
            </a:r>
            <a:r>
              <a:rPr lang="de-DE" sz="2000" dirty="0" smtClean="0"/>
              <a:t> </a:t>
            </a:r>
            <a:r>
              <a:rPr lang="de-DE" sz="2000" dirty="0" err="1" smtClean="0"/>
              <a:t>calor</a:t>
            </a:r>
            <a:r>
              <a:rPr lang="de-DE" sz="2000" dirty="0" smtClean="0"/>
              <a:t> de la </a:t>
            </a:r>
            <a:r>
              <a:rPr lang="de-DE" sz="2000" dirty="0" err="1" smtClean="0"/>
              <a:t>sala</a:t>
            </a:r>
            <a:r>
              <a:rPr lang="de-DE" sz="2000" dirty="0" smtClean="0"/>
              <a:t> de </a:t>
            </a:r>
            <a:r>
              <a:rPr lang="de-DE" sz="2000" dirty="0" err="1" smtClean="0"/>
              <a:t>inversores</a:t>
            </a:r>
            <a:endParaRPr lang="de-DE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676" y="1419225"/>
            <a:ext cx="2878414" cy="280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X:\05 SB Kraftwerke\16_pi-experts\01_Projekte\0005_Projekte_2011\025_Inbetriebnahme Horka_parabel\Bilder Horka 20.09.2011\MS-Station &amp; Trafo\DSC011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0676" y="4237827"/>
            <a:ext cx="2878414" cy="193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2"/>
          <p:cNvSpPr txBox="1">
            <a:spLocks/>
          </p:cNvSpPr>
          <p:nvPr/>
        </p:nvSpPr>
        <p:spPr>
          <a:xfrm>
            <a:off x="698500" y="4220303"/>
            <a:ext cx="4114800" cy="1055077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precisa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casetas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alojamiento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implica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costes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698500" y="2968286"/>
            <a:ext cx="4114800" cy="1097280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espacio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entre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inversores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aumenta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al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igual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espacio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entre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inversores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paredes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Incertidumbre</a:t>
            </a:r>
            <a:r>
              <a:rPr lang="de-DE" dirty="0" smtClean="0"/>
              <a:t> en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rendimiento</a:t>
            </a:r>
            <a:r>
              <a:rPr lang="de-DE" dirty="0" smtClean="0"/>
              <a:t> de </a:t>
            </a:r>
            <a:r>
              <a:rPr lang="de-DE" dirty="0" err="1" smtClean="0"/>
              <a:t>inversores</a:t>
            </a:r>
            <a:r>
              <a:rPr lang="de-DE" dirty="0" smtClean="0"/>
              <a:t> en </a:t>
            </a:r>
            <a:r>
              <a:rPr lang="de-DE" dirty="0" err="1" smtClean="0"/>
              <a:t>condiciones</a:t>
            </a:r>
            <a:r>
              <a:rPr lang="de-DE" dirty="0" smtClean="0"/>
              <a:t> </a:t>
            </a:r>
            <a:r>
              <a:rPr lang="de-DE" dirty="0" err="1" smtClean="0"/>
              <a:t>extremas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500" y="1669774"/>
            <a:ext cx="4114800" cy="1354780"/>
          </a:xfrm>
        </p:spPr>
        <p:txBody>
          <a:bodyPr/>
          <a:lstStyle/>
          <a:p>
            <a:r>
              <a:rPr lang="de-DE" sz="2000" dirty="0" smtClean="0"/>
              <a:t>Se </a:t>
            </a:r>
            <a:r>
              <a:rPr lang="de-DE" sz="2000" dirty="0" err="1" smtClean="0"/>
              <a:t>precisa</a:t>
            </a:r>
            <a:r>
              <a:rPr lang="de-DE" sz="2000" dirty="0" smtClean="0"/>
              <a:t> de </a:t>
            </a:r>
            <a:r>
              <a:rPr lang="de-DE" sz="2000" dirty="0" err="1" smtClean="0"/>
              <a:t>una</a:t>
            </a:r>
            <a:r>
              <a:rPr lang="de-DE" sz="2000" dirty="0" smtClean="0"/>
              <a:t> </a:t>
            </a:r>
            <a:r>
              <a:rPr lang="de-DE" sz="2000" dirty="0" err="1" smtClean="0"/>
              <a:t>recalculación</a:t>
            </a:r>
            <a:r>
              <a:rPr lang="de-DE" sz="2000" dirty="0" smtClean="0"/>
              <a:t> de los </a:t>
            </a:r>
            <a:r>
              <a:rPr lang="de-DE" sz="2000" dirty="0" err="1" smtClean="0"/>
              <a:t>parámetros</a:t>
            </a:r>
            <a:r>
              <a:rPr lang="de-DE" sz="2000" dirty="0" smtClean="0"/>
              <a:t> </a:t>
            </a:r>
            <a:r>
              <a:rPr lang="de-DE" sz="2000" dirty="0" err="1" smtClean="0"/>
              <a:t>eléctricos</a:t>
            </a:r>
            <a:r>
              <a:rPr lang="de-DE" sz="2000" dirty="0" smtClean="0"/>
              <a:t> </a:t>
            </a:r>
            <a:r>
              <a:rPr lang="de-DE" sz="2000" dirty="0" err="1" smtClean="0"/>
              <a:t>para</a:t>
            </a:r>
            <a:r>
              <a:rPr lang="de-DE" sz="2000" dirty="0" smtClean="0"/>
              <a:t> </a:t>
            </a:r>
            <a:r>
              <a:rPr lang="de-DE" sz="2000" dirty="0" err="1" smtClean="0"/>
              <a:t>unas</a:t>
            </a:r>
            <a:r>
              <a:rPr lang="de-DE" sz="2000" dirty="0" smtClean="0"/>
              <a:t> </a:t>
            </a:r>
            <a:r>
              <a:rPr lang="de-DE" sz="2000" dirty="0" err="1" smtClean="0"/>
              <a:t>condiciones</a:t>
            </a:r>
            <a:r>
              <a:rPr lang="de-DE" sz="2000" dirty="0" smtClean="0"/>
              <a:t> </a:t>
            </a:r>
            <a:r>
              <a:rPr lang="de-DE" sz="2000" dirty="0" err="1" smtClean="0"/>
              <a:t>ambientales</a:t>
            </a:r>
            <a:r>
              <a:rPr lang="de-DE" sz="2000" dirty="0" smtClean="0"/>
              <a:t> </a:t>
            </a:r>
            <a:r>
              <a:rPr lang="de-DE" sz="2000" dirty="0" err="1" smtClean="0"/>
              <a:t>nuevas</a:t>
            </a:r>
            <a:endParaRPr lang="de-DE" sz="2000" dirty="0" smtClean="0"/>
          </a:p>
          <a:p>
            <a:endParaRPr lang="de-DE" sz="2000" dirty="0" smtClean="0"/>
          </a:p>
        </p:txBody>
      </p:sp>
      <p:pic>
        <p:nvPicPr>
          <p:cNvPr id="4" name="Grafik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046" y="962049"/>
            <a:ext cx="3938954" cy="244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300" y="3406776"/>
            <a:ext cx="4274428" cy="27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145258" y="5395367"/>
            <a:ext cx="47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X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84409" y="5395367"/>
            <a:ext cx="47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X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16759" y="5395367"/>
            <a:ext cx="47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X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97759" y="5391845"/>
            <a:ext cx="47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X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583679" y="3406776"/>
            <a:ext cx="2504049" cy="3017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2"/>
          <p:cNvSpPr txBox="1">
            <a:spLocks/>
          </p:cNvSpPr>
          <p:nvPr/>
        </p:nvSpPr>
        <p:spPr>
          <a:xfrm>
            <a:off x="698500" y="3052690"/>
            <a:ext cx="4114800" cy="1420836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rendimiento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</a:t>
            </a:r>
            <a:r>
              <a:rPr kumimoji="0" lang="de-DE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eur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es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válido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indicador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eficiencia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inversor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trabaja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raramente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cargas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bajas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platzhalter 2"/>
          <p:cNvSpPr txBox="1">
            <a:spLocks/>
          </p:cNvSpPr>
          <p:nvPr/>
        </p:nvSpPr>
        <p:spPr>
          <a:xfrm>
            <a:off x="698500" y="4698619"/>
            <a:ext cx="4114800" cy="1157470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necesarias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nuevas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pruebas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laboratorio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I+D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platzhalter 2"/>
          <p:cNvSpPr txBox="1">
            <a:spLocks/>
          </p:cNvSpPr>
          <p:nvPr/>
        </p:nvSpPr>
        <p:spPr>
          <a:xfrm>
            <a:off x="0" y="5783197"/>
            <a:ext cx="1772529" cy="547269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*:  </a:t>
            </a:r>
            <a:r>
              <a:rPr kumimoji="0" lang="de-D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Cortesía</a:t>
            </a: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SMA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000" kern="0" dirty="0" smtClean="0">
                <a:latin typeface="+mn-lt"/>
              </a:rPr>
              <a:t>**: </a:t>
            </a:r>
            <a:r>
              <a:rPr lang="de-DE" sz="1000" kern="0" dirty="0" err="1" smtClean="0">
                <a:latin typeface="+mn-lt"/>
              </a:rPr>
              <a:t>Cortesía</a:t>
            </a:r>
            <a:r>
              <a:rPr lang="de-DE" sz="1000" kern="0" dirty="0" smtClean="0">
                <a:latin typeface="+mn-lt"/>
              </a:rPr>
              <a:t>  </a:t>
            </a:r>
            <a:r>
              <a:rPr lang="de-DE" sz="1000" kern="0" dirty="0" err="1" smtClean="0">
                <a:latin typeface="+mn-lt"/>
              </a:rPr>
              <a:t>Seltman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platzhalter 2"/>
          <p:cNvSpPr txBox="1">
            <a:spLocks/>
          </p:cNvSpPr>
          <p:nvPr/>
        </p:nvSpPr>
        <p:spPr>
          <a:xfrm>
            <a:off x="7793502" y="5923872"/>
            <a:ext cx="379827" cy="265914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600" kern="0" dirty="0" smtClean="0">
                <a:latin typeface="+mn-lt"/>
              </a:rPr>
              <a:t>**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platzhalter 2"/>
          <p:cNvSpPr txBox="1">
            <a:spLocks/>
          </p:cNvSpPr>
          <p:nvPr/>
        </p:nvSpPr>
        <p:spPr>
          <a:xfrm>
            <a:off x="8635217" y="3167626"/>
            <a:ext cx="452511" cy="236756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Erosión</a:t>
            </a:r>
            <a:r>
              <a:rPr lang="de-DE" dirty="0" smtClean="0"/>
              <a:t> en la </a:t>
            </a:r>
            <a:r>
              <a:rPr lang="de-DE" dirty="0" err="1" smtClean="0"/>
              <a:t>superficie</a:t>
            </a:r>
            <a:r>
              <a:rPr lang="de-DE" dirty="0" smtClean="0"/>
              <a:t> del </a:t>
            </a:r>
            <a:r>
              <a:rPr lang="de-DE" dirty="0" err="1" smtClean="0"/>
              <a:t>terreno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500" y="1444686"/>
            <a:ext cx="2943575" cy="778004"/>
          </a:xfrm>
        </p:spPr>
        <p:txBody>
          <a:bodyPr/>
          <a:lstStyle/>
          <a:p>
            <a:r>
              <a:rPr lang="de-DE" sz="2000" dirty="0" err="1" smtClean="0"/>
              <a:t>Terreno</a:t>
            </a:r>
            <a:r>
              <a:rPr lang="de-DE" sz="2000" dirty="0" smtClean="0"/>
              <a:t> </a:t>
            </a:r>
            <a:r>
              <a:rPr lang="de-DE" sz="2000" dirty="0" err="1" smtClean="0"/>
              <a:t>blando</a:t>
            </a:r>
            <a:r>
              <a:rPr lang="de-DE" sz="2000" dirty="0" smtClean="0"/>
              <a:t> en la </a:t>
            </a:r>
            <a:r>
              <a:rPr lang="de-DE" sz="2000" dirty="0" err="1" smtClean="0"/>
              <a:t>superficie</a:t>
            </a:r>
            <a:endParaRPr lang="de-DE" sz="2000" dirty="0" smtClean="0"/>
          </a:p>
          <a:p>
            <a:endParaRPr lang="de-DE" dirty="0"/>
          </a:p>
        </p:txBody>
      </p:sp>
      <p:pic>
        <p:nvPicPr>
          <p:cNvPr id="2050" name="Picture 2" descr="C:\Users\Asier\Desktop\CHILE\Vortrag\fotos de Alackama\WP_20151002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075" y="1529094"/>
            <a:ext cx="5501925" cy="2663078"/>
          </a:xfrm>
          <a:prstGeom prst="rect">
            <a:avLst/>
          </a:prstGeom>
          <a:noFill/>
        </p:spPr>
      </p:pic>
      <p:pic>
        <p:nvPicPr>
          <p:cNvPr id="5" name="Grafik 4" descr="C:\Users\Asier\Desktop\CHILE\Vortrag\fotos de Alackama\WP_20151002_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2075" y="4304719"/>
            <a:ext cx="5501925" cy="18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2"/>
          <p:cNvSpPr txBox="1">
            <a:spLocks/>
          </p:cNvSpPr>
          <p:nvPr/>
        </p:nvSpPr>
        <p:spPr>
          <a:xfrm>
            <a:off x="698500" y="2363370"/>
            <a:ext cx="2943575" cy="751924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lluvias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torrenciales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provocan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erosión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698500" y="4880100"/>
            <a:ext cx="2943575" cy="1328699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civil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movimiento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tierras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canalizaciones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698500" y="3354450"/>
            <a:ext cx="2943575" cy="1370902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análisis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hidrológicos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estudio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viabilidad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6555545" y="1913209"/>
            <a:ext cx="295422" cy="4501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 rot="3546790">
            <a:off x="4041998" y="4866204"/>
            <a:ext cx="520505" cy="3390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6876795">
            <a:off x="6278442" y="4411252"/>
            <a:ext cx="520505" cy="3279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Acceso</a:t>
            </a:r>
            <a:r>
              <a:rPr lang="de-DE" dirty="0" smtClean="0"/>
              <a:t> y </a:t>
            </a:r>
            <a:r>
              <a:rPr lang="de-DE" dirty="0" err="1" smtClean="0"/>
              <a:t>logística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500" y="1669774"/>
            <a:ext cx="4114800" cy="707666"/>
          </a:xfrm>
        </p:spPr>
        <p:txBody>
          <a:bodyPr/>
          <a:lstStyle/>
          <a:p>
            <a:r>
              <a:rPr lang="de-DE" sz="2000" dirty="0" smtClean="0"/>
              <a:t>En </a:t>
            </a:r>
            <a:r>
              <a:rPr lang="de-DE" sz="2000" dirty="0" err="1" smtClean="0"/>
              <a:t>ocasiones</a:t>
            </a:r>
            <a:r>
              <a:rPr lang="de-DE" sz="2000" dirty="0" smtClean="0"/>
              <a:t> </a:t>
            </a:r>
            <a:r>
              <a:rPr lang="de-DE" sz="2000" dirty="0" err="1" smtClean="0"/>
              <a:t>accesos</a:t>
            </a:r>
            <a:r>
              <a:rPr lang="de-DE" sz="2000" dirty="0" smtClean="0"/>
              <a:t> </a:t>
            </a:r>
            <a:r>
              <a:rPr lang="de-DE" sz="2000" dirty="0" err="1" smtClean="0"/>
              <a:t>difíciles</a:t>
            </a:r>
            <a:r>
              <a:rPr lang="de-DE" sz="2000" dirty="0" smtClean="0"/>
              <a:t> a </a:t>
            </a:r>
            <a:r>
              <a:rPr lang="de-DE" sz="2000" dirty="0" err="1" smtClean="0"/>
              <a:t>zonas</a:t>
            </a:r>
            <a:r>
              <a:rPr lang="de-DE" sz="2000" dirty="0" smtClean="0"/>
              <a:t> </a:t>
            </a:r>
            <a:r>
              <a:rPr lang="de-DE" sz="2000" dirty="0" err="1" smtClean="0"/>
              <a:t>remotas</a:t>
            </a:r>
            <a:endParaRPr lang="de-DE" sz="2000" dirty="0" smtClean="0"/>
          </a:p>
          <a:p>
            <a:pPr>
              <a:buNone/>
            </a:pPr>
            <a:endParaRPr lang="de-DE" sz="2000" dirty="0" smtClean="0"/>
          </a:p>
        </p:txBody>
      </p:sp>
      <p:pic>
        <p:nvPicPr>
          <p:cNvPr id="5" name="Grafik 4"/>
          <p:cNvPicPr/>
          <p:nvPr/>
        </p:nvPicPr>
        <p:blipFill>
          <a:blip r:embed="rId2" cstate="print"/>
          <a:srcRect t="2679"/>
          <a:stretch>
            <a:fillRect/>
          </a:stretch>
        </p:blipFill>
        <p:spPr bwMode="auto">
          <a:xfrm>
            <a:off x="5094660" y="3468914"/>
            <a:ext cx="3782071" cy="269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2"/>
          <p:cNvSpPr txBox="1">
            <a:spLocks/>
          </p:cNvSpPr>
          <p:nvPr/>
        </p:nvSpPr>
        <p:spPr>
          <a:xfrm>
            <a:off x="673100" y="2827606"/>
            <a:ext cx="4114800" cy="1125416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ños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 los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módulos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debido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falta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preparación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los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 los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viales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internos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698500" y="4276578"/>
            <a:ext cx="4114800" cy="1055077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Pérdidas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disponibilidad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debido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tiempos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altos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Grafik 9" descr="C:\Users\Asier\Desktop\CHILE\Fotos Chile\P12504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174" y="1445172"/>
            <a:ext cx="3767557" cy="183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6480440" y="1669774"/>
            <a:ext cx="617046" cy="512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Suciedad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8566" y="1669774"/>
            <a:ext cx="4703494" cy="1515224"/>
          </a:xfrm>
        </p:spPr>
        <p:txBody>
          <a:bodyPr/>
          <a:lstStyle/>
          <a:p>
            <a:pPr>
              <a:buNone/>
            </a:pPr>
            <a:r>
              <a:rPr lang="de-DE" sz="2000" dirty="0" smtClean="0"/>
              <a:t>   Las </a:t>
            </a:r>
            <a:r>
              <a:rPr lang="de-DE" sz="2000" dirty="0" err="1" smtClean="0"/>
              <a:t>altas</a:t>
            </a:r>
            <a:r>
              <a:rPr lang="de-DE" sz="2000" dirty="0" smtClean="0"/>
              <a:t> </a:t>
            </a:r>
            <a:r>
              <a:rPr lang="de-DE" sz="2000" dirty="0" err="1" smtClean="0"/>
              <a:t>temperaturas</a:t>
            </a:r>
            <a:r>
              <a:rPr lang="de-DE" sz="2000" dirty="0" smtClean="0"/>
              <a:t> de </a:t>
            </a:r>
            <a:r>
              <a:rPr lang="de-DE" sz="2000" dirty="0" err="1" smtClean="0"/>
              <a:t>operación</a:t>
            </a:r>
            <a:r>
              <a:rPr lang="de-DE" sz="2000" dirty="0" smtClean="0"/>
              <a:t> de los </a:t>
            </a:r>
            <a:r>
              <a:rPr lang="de-DE" sz="2000" dirty="0" err="1" smtClean="0"/>
              <a:t>módulos</a:t>
            </a:r>
            <a:r>
              <a:rPr lang="de-DE" sz="2000" dirty="0" smtClean="0"/>
              <a:t> </a:t>
            </a:r>
            <a:r>
              <a:rPr lang="de-DE" sz="2000" dirty="0" err="1" smtClean="0"/>
              <a:t>cercanas</a:t>
            </a:r>
            <a:r>
              <a:rPr lang="de-DE" sz="2000" dirty="0" smtClean="0"/>
              <a:t> a los 65°C,convierten </a:t>
            </a:r>
            <a:r>
              <a:rPr lang="de-DE" sz="2000" dirty="0" err="1" smtClean="0"/>
              <a:t>el</a:t>
            </a:r>
            <a:r>
              <a:rPr lang="de-DE" sz="2000" dirty="0" smtClean="0"/>
              <a:t> </a:t>
            </a:r>
            <a:r>
              <a:rPr lang="de-DE" sz="2000" dirty="0" err="1" smtClean="0"/>
              <a:t>riesgo</a:t>
            </a:r>
            <a:r>
              <a:rPr lang="de-DE" sz="2000" dirty="0" smtClean="0"/>
              <a:t> de Hot Spots en </a:t>
            </a:r>
            <a:r>
              <a:rPr lang="de-DE" sz="2000" dirty="0" err="1" smtClean="0"/>
              <a:t>un</a:t>
            </a:r>
            <a:r>
              <a:rPr lang="de-DE" sz="2000" dirty="0" smtClean="0"/>
              <a:t> </a:t>
            </a:r>
            <a:r>
              <a:rPr lang="de-DE" sz="2000" dirty="0" err="1" smtClean="0"/>
              <a:t>tema</a:t>
            </a:r>
            <a:r>
              <a:rPr lang="de-DE" sz="2000" dirty="0" smtClean="0"/>
              <a:t> </a:t>
            </a:r>
            <a:r>
              <a:rPr lang="de-DE" sz="2000" dirty="0" err="1" smtClean="0"/>
              <a:t>central</a:t>
            </a:r>
            <a:r>
              <a:rPr lang="de-DE" sz="2000" dirty="0" smtClean="0"/>
              <a:t>.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061" y="1421881"/>
            <a:ext cx="3988744" cy="280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C:\Users\Asier\Desktop\1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566" y="3184998"/>
            <a:ext cx="4703494" cy="293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292" y="4490473"/>
            <a:ext cx="3091543" cy="149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5370292" y="4374360"/>
            <a:ext cx="3091543" cy="1750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255663" y="3280230"/>
            <a:ext cx="348337" cy="1867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13"/>
          <p:cNvCxnSpPr>
            <a:endCxn id="10" idx="0"/>
          </p:cNvCxnSpPr>
          <p:nvPr/>
        </p:nvCxnSpPr>
        <p:spPr>
          <a:xfrm>
            <a:off x="6415317" y="3467025"/>
            <a:ext cx="500747" cy="907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Falta</a:t>
            </a:r>
            <a:r>
              <a:rPr lang="de-DE" dirty="0" smtClean="0"/>
              <a:t> de </a:t>
            </a:r>
            <a:r>
              <a:rPr lang="de-DE" dirty="0" err="1" smtClean="0"/>
              <a:t>agua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500" y="1669774"/>
            <a:ext cx="8140700" cy="927100"/>
          </a:xfrm>
        </p:spPr>
        <p:txBody>
          <a:bodyPr/>
          <a:lstStyle/>
          <a:p>
            <a:r>
              <a:rPr lang="de-DE" sz="2000" dirty="0" smtClean="0"/>
              <a:t>La </a:t>
            </a:r>
            <a:r>
              <a:rPr lang="de-DE" sz="2000" dirty="0" err="1" smtClean="0"/>
              <a:t>opción</a:t>
            </a:r>
            <a:r>
              <a:rPr lang="de-DE" sz="2000" dirty="0" smtClean="0"/>
              <a:t> del </a:t>
            </a:r>
            <a:r>
              <a:rPr lang="de-DE" sz="2000" dirty="0" err="1" smtClean="0"/>
              <a:t>uso</a:t>
            </a:r>
            <a:r>
              <a:rPr lang="de-DE" sz="2000" dirty="0" smtClean="0"/>
              <a:t> de </a:t>
            </a:r>
            <a:r>
              <a:rPr lang="de-DE" sz="2000" dirty="0" err="1" smtClean="0"/>
              <a:t>robots</a:t>
            </a:r>
            <a:r>
              <a:rPr lang="de-DE" sz="2000" dirty="0" smtClean="0"/>
              <a:t> de </a:t>
            </a:r>
            <a:r>
              <a:rPr lang="de-DE" sz="2000" dirty="0" err="1" smtClean="0"/>
              <a:t>limpieza</a:t>
            </a:r>
            <a:r>
              <a:rPr lang="de-DE" sz="2000" dirty="0" smtClean="0"/>
              <a:t> </a:t>
            </a:r>
            <a:r>
              <a:rPr lang="de-DE" sz="2000" dirty="0" err="1" smtClean="0"/>
              <a:t>implica</a:t>
            </a:r>
            <a:r>
              <a:rPr lang="de-DE" sz="2000" dirty="0" smtClean="0"/>
              <a:t> </a:t>
            </a:r>
            <a:r>
              <a:rPr lang="de-DE" sz="2000" dirty="0" err="1" smtClean="0"/>
              <a:t>un</a:t>
            </a:r>
            <a:r>
              <a:rPr lang="de-DE" sz="2000" dirty="0" smtClean="0"/>
              <a:t> </a:t>
            </a:r>
            <a:r>
              <a:rPr lang="de-DE" sz="2000" dirty="0" err="1" smtClean="0"/>
              <a:t>estudio</a:t>
            </a:r>
            <a:r>
              <a:rPr lang="de-DE" sz="2000" dirty="0" smtClean="0"/>
              <a:t> </a:t>
            </a:r>
            <a:r>
              <a:rPr lang="de-DE" sz="2000" dirty="0" err="1" smtClean="0"/>
              <a:t>previo</a:t>
            </a:r>
            <a:r>
              <a:rPr lang="de-DE" sz="2000" dirty="0" smtClean="0"/>
              <a:t> de </a:t>
            </a:r>
            <a:r>
              <a:rPr lang="de-DE" sz="2000" dirty="0" err="1" smtClean="0"/>
              <a:t>costes</a:t>
            </a:r>
            <a:r>
              <a:rPr lang="de-DE" sz="2000" dirty="0" smtClean="0"/>
              <a:t> de </a:t>
            </a:r>
            <a:r>
              <a:rPr lang="de-DE" sz="2000" dirty="0" err="1" smtClean="0"/>
              <a:t>inversión</a:t>
            </a:r>
            <a:r>
              <a:rPr lang="de-DE" sz="2000" dirty="0" smtClean="0"/>
              <a:t> vs. </a:t>
            </a:r>
            <a:r>
              <a:rPr lang="de-DE" sz="2000" dirty="0" err="1" smtClean="0"/>
              <a:t>pérdidas</a:t>
            </a:r>
            <a:r>
              <a:rPr lang="de-DE" sz="2000" dirty="0" smtClean="0"/>
              <a:t> de </a:t>
            </a:r>
            <a:r>
              <a:rPr lang="de-DE" sz="2000" dirty="0" err="1" smtClean="0"/>
              <a:t>suciedad</a:t>
            </a:r>
            <a:r>
              <a:rPr lang="de-DE" sz="2000" dirty="0" smtClean="0"/>
              <a:t> reales</a:t>
            </a:r>
          </a:p>
        </p:txBody>
      </p:sp>
      <p:pic>
        <p:nvPicPr>
          <p:cNvPr id="5" name="Grafik 4" descr="C:\Users\Asier\Desktop\CHILE\Vortrag\Fotos_Asier\cleaning Robots\IMG_17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2742" y="2423887"/>
            <a:ext cx="5341257" cy="376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2"/>
          <p:cNvSpPr txBox="1">
            <a:spLocks/>
          </p:cNvSpPr>
          <p:nvPr/>
        </p:nvSpPr>
        <p:spPr>
          <a:xfrm>
            <a:off x="698500" y="2596874"/>
            <a:ext cx="3104242" cy="1508263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fabricantes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exigen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certificación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independiente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698500" y="4105137"/>
            <a:ext cx="2813957" cy="1508263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robots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e-DE" sz="2000" kern="0" dirty="0" err="1" smtClean="0">
                <a:latin typeface="+mn-lt"/>
              </a:rPr>
              <a:t>aumenta</a:t>
            </a:r>
            <a:r>
              <a:rPr lang="de-DE" sz="2000" kern="0" dirty="0" smtClean="0">
                <a:latin typeface="+mn-lt"/>
              </a:rPr>
              <a:t> los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mantenimiento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38" y="173546"/>
            <a:ext cx="7067550" cy="1045654"/>
          </a:xfrm>
        </p:spPr>
        <p:txBody>
          <a:bodyPr/>
          <a:lstStyle/>
          <a:p>
            <a:r>
              <a:rPr lang="de-DE" dirty="0" err="1" smtClean="0"/>
              <a:t>Envejecimiento</a:t>
            </a:r>
            <a:r>
              <a:rPr lang="de-DE" dirty="0" smtClean="0"/>
              <a:t> </a:t>
            </a:r>
            <a:r>
              <a:rPr lang="de-DE" dirty="0" err="1" smtClean="0"/>
              <a:t>prematuro</a:t>
            </a:r>
            <a:r>
              <a:rPr lang="de-DE" dirty="0" smtClean="0"/>
              <a:t> de los </a:t>
            </a:r>
            <a:r>
              <a:rPr lang="de-DE" dirty="0" err="1" smtClean="0"/>
              <a:t>componentes</a:t>
            </a:r>
            <a:r>
              <a:rPr lang="de-DE" dirty="0" smtClean="0"/>
              <a:t> del </a:t>
            </a:r>
            <a:r>
              <a:rPr lang="de-DE" dirty="0" err="1" smtClean="0"/>
              <a:t>sistema</a:t>
            </a:r>
            <a:r>
              <a:rPr lang="de-DE" dirty="0" smtClean="0"/>
              <a:t> </a:t>
            </a:r>
            <a:r>
              <a:rPr lang="de-DE" dirty="0" err="1" smtClean="0"/>
              <a:t>debido</a:t>
            </a:r>
            <a:r>
              <a:rPr lang="de-DE" dirty="0" smtClean="0"/>
              <a:t> a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combinación</a:t>
            </a:r>
            <a:r>
              <a:rPr lang="de-DE" dirty="0" smtClean="0"/>
              <a:t> de </a:t>
            </a:r>
            <a:r>
              <a:rPr lang="de-DE" dirty="0" err="1" smtClean="0"/>
              <a:t>factores</a:t>
            </a:r>
            <a:r>
              <a:rPr lang="de-DE" dirty="0" smtClean="0"/>
              <a:t> </a:t>
            </a:r>
            <a:r>
              <a:rPr lang="de-DE" dirty="0" err="1" smtClean="0"/>
              <a:t>climáticos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1972" y="1557360"/>
            <a:ext cx="2459446" cy="170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C:\Users\Asier\AppData\Local\Microsoft\Windows\Temporary Internet Files\Content.Word\WP_20151001_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95" y="1553027"/>
            <a:ext cx="2459446" cy="16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2210" y="1393372"/>
            <a:ext cx="1901371" cy="460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5882090" y="1712677"/>
            <a:ext cx="157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Arial"/>
                <a:cs typeface="Arial"/>
              </a:rPr>
              <a:t>Δ</a:t>
            </a:r>
            <a:r>
              <a:rPr lang="de-DE" sz="2800" dirty="0" smtClean="0">
                <a:latin typeface="Arial"/>
                <a:cs typeface="Arial"/>
              </a:rPr>
              <a:t>T&gt;60K</a:t>
            </a:r>
            <a:endParaRPr lang="de-DE" sz="2800" dirty="0"/>
          </a:p>
        </p:txBody>
      </p:sp>
      <p:pic>
        <p:nvPicPr>
          <p:cNvPr id="16" name="Grafik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4840" y="1677104"/>
            <a:ext cx="408571" cy="143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203200" y="3338291"/>
            <a:ext cx="124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Salinidad</a:t>
            </a:r>
            <a:endParaRPr 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10458" y="4042230"/>
            <a:ext cx="124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Abrasión</a:t>
            </a:r>
            <a:endParaRPr lang="de-DE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203199" y="4688111"/>
            <a:ext cx="247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Gradientes</a:t>
            </a:r>
            <a:r>
              <a:rPr lang="de-DE" b="1" dirty="0" smtClean="0"/>
              <a:t> </a:t>
            </a:r>
            <a:r>
              <a:rPr lang="de-DE" b="1" dirty="0" err="1" smtClean="0"/>
              <a:t>térmicos</a:t>
            </a:r>
            <a:r>
              <a:rPr lang="de-DE" b="1" dirty="0" smtClean="0"/>
              <a:t> </a:t>
            </a:r>
            <a:r>
              <a:rPr lang="de-DE" b="1" dirty="0" err="1" smtClean="0"/>
              <a:t>elevados</a:t>
            </a:r>
            <a:endParaRPr lang="de-DE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4005923" y="4295450"/>
            <a:ext cx="24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Degradación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prematura</a:t>
            </a:r>
            <a:endParaRPr lang="de-DE" sz="24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232230" y="5573481"/>
            <a:ext cx="137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Radiación</a:t>
            </a:r>
            <a:r>
              <a:rPr lang="de-DE" b="1" dirty="0" smtClean="0"/>
              <a:t> </a:t>
            </a:r>
            <a:r>
              <a:rPr lang="de-DE" b="1" dirty="0" err="1" smtClean="0"/>
              <a:t>alta</a:t>
            </a:r>
            <a:endParaRPr lang="de-DE" b="1" dirty="0"/>
          </a:p>
        </p:txBody>
      </p:sp>
      <p:sp>
        <p:nvSpPr>
          <p:cNvPr id="23" name="Geschweifte Klammer rechts 22"/>
          <p:cNvSpPr/>
          <p:nvPr/>
        </p:nvSpPr>
        <p:spPr>
          <a:xfrm>
            <a:off x="2525468" y="3352805"/>
            <a:ext cx="362857" cy="2794437"/>
          </a:xfrm>
          <a:prstGeom prst="rightBrace">
            <a:avLst>
              <a:gd name="adj1" fmla="val 8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lus 23"/>
          <p:cNvSpPr/>
          <p:nvPr/>
        </p:nvSpPr>
        <p:spPr>
          <a:xfrm>
            <a:off x="595041" y="3707623"/>
            <a:ext cx="283073" cy="26203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lus 24"/>
          <p:cNvSpPr/>
          <p:nvPr/>
        </p:nvSpPr>
        <p:spPr>
          <a:xfrm>
            <a:off x="595041" y="4455104"/>
            <a:ext cx="283073" cy="26203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lus 25"/>
          <p:cNvSpPr/>
          <p:nvPr/>
        </p:nvSpPr>
        <p:spPr>
          <a:xfrm>
            <a:off x="595041" y="5334442"/>
            <a:ext cx="283073" cy="26203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Gleich 26"/>
          <p:cNvSpPr/>
          <p:nvPr/>
        </p:nvSpPr>
        <p:spPr>
          <a:xfrm>
            <a:off x="3178612" y="4542971"/>
            <a:ext cx="566057" cy="442688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38" y="188060"/>
            <a:ext cx="7067550" cy="715616"/>
          </a:xfrm>
        </p:spPr>
        <p:txBody>
          <a:bodyPr/>
          <a:lstStyle/>
          <a:p>
            <a:r>
              <a:rPr lang="de-DE" dirty="0" err="1" smtClean="0"/>
              <a:t>Envejecimiento</a:t>
            </a:r>
            <a:r>
              <a:rPr lang="de-DE" dirty="0" smtClean="0"/>
              <a:t> </a:t>
            </a:r>
            <a:r>
              <a:rPr lang="de-DE" dirty="0" err="1" smtClean="0"/>
              <a:t>prematuro</a:t>
            </a:r>
            <a:r>
              <a:rPr lang="de-DE" dirty="0" smtClean="0"/>
              <a:t> de los </a:t>
            </a:r>
            <a:r>
              <a:rPr lang="de-DE" dirty="0" err="1" smtClean="0"/>
              <a:t>componentes</a:t>
            </a:r>
            <a:r>
              <a:rPr lang="de-DE" dirty="0" smtClean="0"/>
              <a:t> del </a:t>
            </a:r>
            <a:r>
              <a:rPr lang="de-DE" dirty="0" err="1" smtClean="0"/>
              <a:t>sistema</a:t>
            </a:r>
            <a:r>
              <a:rPr lang="de-DE" dirty="0" smtClean="0"/>
              <a:t> </a:t>
            </a:r>
            <a:r>
              <a:rPr lang="de-DE" dirty="0" err="1" smtClean="0"/>
              <a:t>debido</a:t>
            </a:r>
            <a:r>
              <a:rPr lang="de-DE" dirty="0" smtClean="0"/>
              <a:t> a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combinación</a:t>
            </a:r>
            <a:r>
              <a:rPr lang="de-DE" dirty="0" smtClean="0"/>
              <a:t> de </a:t>
            </a:r>
            <a:r>
              <a:rPr lang="de-DE" dirty="0" err="1" smtClean="0"/>
              <a:t>factores</a:t>
            </a:r>
            <a:r>
              <a:rPr lang="de-DE" dirty="0" smtClean="0"/>
              <a:t> </a:t>
            </a:r>
            <a:r>
              <a:rPr lang="de-DE" dirty="0" err="1" smtClean="0"/>
              <a:t>climáticos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499" y="1669774"/>
            <a:ext cx="5208815" cy="72508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Los </a:t>
            </a:r>
            <a:r>
              <a:rPr lang="de-DE" sz="2000" dirty="0" err="1" smtClean="0"/>
              <a:t>fabricantes</a:t>
            </a:r>
            <a:r>
              <a:rPr lang="de-DE" sz="2000" dirty="0" smtClean="0"/>
              <a:t> </a:t>
            </a:r>
            <a:r>
              <a:rPr lang="de-DE" sz="2000" dirty="0" err="1" smtClean="0"/>
              <a:t>deben</a:t>
            </a:r>
            <a:r>
              <a:rPr lang="de-DE" sz="2000" dirty="0" smtClean="0"/>
              <a:t> </a:t>
            </a:r>
            <a:r>
              <a:rPr lang="de-DE" sz="2000" dirty="0" err="1" smtClean="0"/>
              <a:t>ofertar</a:t>
            </a:r>
            <a:r>
              <a:rPr lang="de-DE" sz="2000" dirty="0" smtClean="0"/>
              <a:t> </a:t>
            </a:r>
            <a:r>
              <a:rPr lang="de-DE" sz="2000" dirty="0" err="1" smtClean="0"/>
              <a:t>un</a:t>
            </a:r>
            <a:r>
              <a:rPr lang="de-DE" sz="2000" dirty="0" smtClean="0"/>
              <a:t> „extreme </a:t>
            </a:r>
            <a:r>
              <a:rPr lang="de-DE" sz="2000" dirty="0" err="1" smtClean="0"/>
              <a:t>weather</a:t>
            </a:r>
            <a:r>
              <a:rPr lang="de-DE" sz="2000" dirty="0" smtClean="0"/>
              <a:t> </a:t>
            </a:r>
            <a:r>
              <a:rPr lang="de-DE" sz="2000" dirty="0" err="1" smtClean="0"/>
              <a:t>package</a:t>
            </a:r>
            <a:r>
              <a:rPr lang="de-DE" sz="2000" dirty="0" smtClean="0"/>
              <a:t>“. </a:t>
            </a:r>
            <a:r>
              <a:rPr lang="de-DE" sz="2000" dirty="0" err="1" smtClean="0"/>
              <a:t>Ejemplos</a:t>
            </a:r>
            <a:r>
              <a:rPr lang="de-DE" sz="2000" dirty="0" smtClean="0"/>
              <a:t>:</a:t>
            </a:r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  <a:p>
            <a:pPr lvl="1"/>
            <a:endParaRPr lang="de-DE" dirty="0" smtClean="0"/>
          </a:p>
        </p:txBody>
      </p:sp>
      <p:pic>
        <p:nvPicPr>
          <p:cNvPr id="6" name="Grafik 5" descr="X:\02 Aufträge\201502320_UNISUN ENERGY GROUP\04 Vor-Ort Begutachtung\IR\bearbeitet\IR0003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114" y="1408523"/>
            <a:ext cx="2931886" cy="223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2"/>
          <p:cNvSpPr txBox="1">
            <a:spLocks/>
          </p:cNvSpPr>
          <p:nvPr/>
        </p:nvSpPr>
        <p:spPr>
          <a:xfrm>
            <a:off x="698499" y="2496457"/>
            <a:ext cx="5208815" cy="780733"/>
          </a:xfrm>
          <a:prstGeom prst="rect">
            <a:avLst/>
          </a:prstGeom>
        </p:spPr>
        <p:txBody>
          <a:bodyPr/>
          <a:lstStyle/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Capa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antirreflectante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del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módulo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resistencia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abrasión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Textplatzhalter 2"/>
          <p:cNvSpPr txBox="1">
            <a:spLocks/>
          </p:cNvSpPr>
          <p:nvPr/>
        </p:nvSpPr>
        <p:spPr>
          <a:xfrm>
            <a:off x="698499" y="3277190"/>
            <a:ext cx="5208815" cy="780733"/>
          </a:xfrm>
          <a:prstGeom prst="rect">
            <a:avLst/>
          </a:prstGeom>
        </p:spPr>
        <p:txBody>
          <a:bodyPr/>
          <a:lstStyle/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Conexión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y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soldadura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células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sin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resistencias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contacto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Textplatzhalter 2"/>
          <p:cNvSpPr txBox="1">
            <a:spLocks/>
          </p:cNvSpPr>
          <p:nvPr/>
        </p:nvSpPr>
        <p:spPr>
          <a:xfrm>
            <a:off x="698499" y="4060962"/>
            <a:ext cx="5208815" cy="574497"/>
          </a:xfrm>
          <a:prstGeom prst="rect">
            <a:avLst/>
          </a:prstGeom>
        </p:spPr>
        <p:txBody>
          <a:bodyPr/>
          <a:lstStyle/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Buen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comportamiento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ante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Hot Spots</a:t>
            </a:r>
          </a:p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Textplatzhalter 2"/>
          <p:cNvSpPr txBox="1">
            <a:spLocks/>
          </p:cNvSpPr>
          <p:nvPr/>
        </p:nvSpPr>
        <p:spPr>
          <a:xfrm>
            <a:off x="698499" y="4621617"/>
            <a:ext cx="5208815" cy="516440"/>
          </a:xfrm>
          <a:prstGeom prst="rect">
            <a:avLst/>
          </a:prstGeom>
        </p:spPr>
        <p:txBody>
          <a:bodyPr/>
          <a:lstStyle/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Estabilidad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quimica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del EVA</a:t>
            </a:r>
          </a:p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Textplatzhalter 2"/>
          <p:cNvSpPr txBox="1">
            <a:spLocks/>
          </p:cNvSpPr>
          <p:nvPr/>
        </p:nvSpPr>
        <p:spPr>
          <a:xfrm>
            <a:off x="698499" y="5138057"/>
            <a:ext cx="5208815" cy="595086"/>
          </a:xfrm>
          <a:prstGeom prst="rect">
            <a:avLst/>
          </a:prstGeom>
        </p:spPr>
        <p:txBody>
          <a:bodyPr/>
          <a:lstStyle/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Protección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cableado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mediante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tubos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Textplatzhalter 2"/>
          <p:cNvSpPr txBox="1">
            <a:spLocks/>
          </p:cNvSpPr>
          <p:nvPr/>
        </p:nvSpPr>
        <p:spPr>
          <a:xfrm>
            <a:off x="698499" y="5695675"/>
            <a:ext cx="5208815" cy="530954"/>
          </a:xfrm>
          <a:prstGeom prst="rect">
            <a:avLst/>
          </a:prstGeom>
        </p:spPr>
        <p:txBody>
          <a:bodyPr/>
          <a:lstStyle/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Refrigeracion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activa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inversores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agua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6" name="Grafik 15" descr="144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2114" y="3643087"/>
            <a:ext cx="2931886" cy="258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 Photovoltaik Institut Berlin AG</a:t>
            </a:r>
            <a:endParaRPr lang="de-DE" dirty="0"/>
          </a:p>
        </p:txBody>
      </p:sp>
      <p:pic>
        <p:nvPicPr>
          <p:cNvPr id="4" name="Grafik 3" descr="X:\12 Share\Asier\Bilder\Lightsoak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369" y="4771587"/>
            <a:ext cx="1980313" cy="140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5049" y="3913907"/>
            <a:ext cx="1780534" cy="81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10" descr="X:\PI-intern\QM_PI\4 Anforderungen an das Management\4.14 Audits\2013\Re-Akkreditierung DAKKS\Logos_Symbole\D-PL-18919-01-00_DAkkS_Symbol_RGB_1.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369" y="3188420"/>
            <a:ext cx="2003467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4369" y="1388420"/>
            <a:ext cx="1980313" cy="18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"/>
          <p:cNvSpPr txBox="1">
            <a:spLocks/>
          </p:cNvSpPr>
          <p:nvPr/>
        </p:nvSpPr>
        <p:spPr>
          <a:xfrm>
            <a:off x="135780" y="4266040"/>
            <a:ext cx="4540757" cy="461488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 en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Berlín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(34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feld 14"/>
          <p:cNvSpPr txBox="1">
            <a:spLocks noChangeArrowheads="1"/>
          </p:cNvSpPr>
          <p:nvPr/>
        </p:nvSpPr>
        <p:spPr bwMode="auto">
          <a:xfrm>
            <a:off x="295428" y="1631852"/>
            <a:ext cx="77343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lain" startAt="2006"/>
            </a:pPr>
            <a:r>
              <a:rPr lang="en-US" altLang="de-DE" sz="1800" dirty="0">
                <a:latin typeface="Calibri" panose="020F0502020204030204" pitchFamily="34" charset="0"/>
              </a:rPr>
              <a:t> 	</a:t>
            </a:r>
            <a:r>
              <a:rPr lang="en-US" altLang="de-DE" sz="1800" dirty="0" err="1" smtClean="0">
                <a:latin typeface="Calibri" panose="020F0502020204030204" pitchFamily="34" charset="0"/>
              </a:rPr>
              <a:t>Creación</a:t>
            </a:r>
            <a:r>
              <a:rPr lang="en-US" altLang="de-DE" sz="1800" dirty="0" smtClean="0">
                <a:latin typeface="Calibri" panose="020F0502020204030204" pitchFamily="34" charset="0"/>
              </a:rPr>
              <a:t> del PI Photovoltaik </a:t>
            </a:r>
            <a:r>
              <a:rPr lang="en-US" altLang="de-DE" sz="1800" dirty="0" err="1" smtClean="0">
                <a:latin typeface="Calibri" panose="020F0502020204030204" pitchFamily="34" charset="0"/>
              </a:rPr>
              <a:t>Institut</a:t>
            </a:r>
            <a:r>
              <a:rPr lang="en-US" altLang="de-DE" sz="1800" dirty="0" smtClean="0">
                <a:latin typeface="Calibri" panose="020F0502020204030204" pitchFamily="34" charset="0"/>
              </a:rPr>
              <a:t> Berlin AG</a:t>
            </a:r>
            <a:endParaRPr lang="en-US" altLang="de-DE" sz="1800" dirty="0"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lain" startAt="2006"/>
            </a:pPr>
            <a:r>
              <a:rPr lang="en-US" altLang="de-DE" sz="1800" dirty="0">
                <a:latin typeface="Calibri" panose="020F0502020204030204" pitchFamily="34" charset="0"/>
              </a:rPr>
              <a:t> 	</a:t>
            </a:r>
            <a:r>
              <a:rPr lang="en-US" altLang="de-DE" dirty="0" err="1" smtClean="0">
                <a:latin typeface="Calibri" panose="020F0502020204030204" pitchFamily="34" charset="0"/>
              </a:rPr>
              <a:t>Puesta</a:t>
            </a:r>
            <a:r>
              <a:rPr lang="en-US" altLang="de-DE" dirty="0" smtClean="0">
                <a:latin typeface="Calibri" panose="020F0502020204030204" pitchFamily="34" charset="0"/>
              </a:rPr>
              <a:t> en </a:t>
            </a:r>
            <a:r>
              <a:rPr lang="en-US" altLang="de-DE" dirty="0" err="1" smtClean="0">
                <a:latin typeface="Calibri" panose="020F0502020204030204" pitchFamily="34" charset="0"/>
              </a:rPr>
              <a:t>marcha</a:t>
            </a:r>
            <a:r>
              <a:rPr lang="en-US" altLang="de-DE" sz="1800" dirty="0" smtClean="0">
                <a:latin typeface="Calibri" panose="020F0502020204030204" pitchFamily="34" charset="0"/>
              </a:rPr>
              <a:t> del </a:t>
            </a:r>
            <a:r>
              <a:rPr lang="en-US" altLang="de-DE" sz="1800" dirty="0" err="1" smtClean="0">
                <a:latin typeface="Calibri" panose="020F0502020204030204" pitchFamily="34" charset="0"/>
              </a:rPr>
              <a:t>laboratorio</a:t>
            </a:r>
            <a:r>
              <a:rPr lang="en-US" altLang="de-DE" sz="1800" dirty="0" smtClean="0">
                <a:latin typeface="Calibri" panose="020F0502020204030204" pitchFamily="34" charset="0"/>
              </a:rPr>
              <a:t> en </a:t>
            </a:r>
            <a:r>
              <a:rPr lang="en-US" altLang="de-DE" sz="1800" dirty="0" err="1" smtClean="0">
                <a:latin typeface="Calibri" panose="020F0502020204030204" pitchFamily="34" charset="0"/>
              </a:rPr>
              <a:t>Berlín</a:t>
            </a:r>
            <a:r>
              <a:rPr lang="en-US" altLang="de-DE" sz="1800" dirty="0" smtClean="0">
                <a:latin typeface="Calibri" panose="020F0502020204030204" pitchFamily="34" charset="0"/>
              </a:rPr>
              <a:t> </a:t>
            </a:r>
            <a:r>
              <a:rPr lang="en-US" altLang="de-DE" dirty="0" smtClean="0">
                <a:latin typeface="Calibri" panose="020F0502020204030204" pitchFamily="34" charset="0"/>
              </a:rPr>
              <a:t>(</a:t>
            </a:r>
            <a:r>
              <a:rPr lang="en-US" altLang="de-DE" dirty="0" err="1" smtClean="0">
                <a:latin typeface="Calibri" panose="020F0502020204030204" pitchFamily="34" charset="0"/>
              </a:rPr>
              <a:t>Alemania</a:t>
            </a:r>
            <a:r>
              <a:rPr lang="en-US" altLang="de-DE" dirty="0" smtClean="0">
                <a:latin typeface="Calibri" panose="020F0502020204030204" pitchFamily="34" charset="0"/>
              </a:rPr>
              <a:t>)–2.000m²</a:t>
            </a:r>
            <a:endParaRPr lang="en-US" altLang="de-DE" sz="1800" dirty="0">
              <a:latin typeface="Calibri" panose="020F0502020204030204" pitchFamily="34" charset="0"/>
            </a:endParaRPr>
          </a:p>
          <a:p>
            <a:pPr marL="342900" indent="-342900"/>
            <a:r>
              <a:rPr lang="en-US" altLang="de-DE" sz="1800" dirty="0">
                <a:latin typeface="Calibri" panose="020F0502020204030204" pitchFamily="34" charset="0"/>
              </a:rPr>
              <a:t>2008  	</a:t>
            </a:r>
            <a:r>
              <a:rPr lang="en-US" altLang="de-DE" sz="1800" dirty="0" err="1" smtClean="0">
                <a:latin typeface="Calibri" panose="020F0502020204030204" pitchFamily="34" charset="0"/>
              </a:rPr>
              <a:t>Acredictación</a:t>
            </a:r>
            <a:r>
              <a:rPr lang="en-US" altLang="de-DE" sz="1800" dirty="0" smtClean="0">
                <a:latin typeface="Calibri" panose="020F0502020204030204" pitchFamily="34" charset="0"/>
              </a:rPr>
              <a:t> </a:t>
            </a:r>
            <a:r>
              <a:rPr lang="en-US" altLang="de-DE" sz="1800" dirty="0" err="1" smtClean="0">
                <a:latin typeface="Calibri" panose="020F0502020204030204" pitchFamily="34" charset="0"/>
              </a:rPr>
              <a:t>según</a:t>
            </a:r>
            <a:r>
              <a:rPr lang="en-US" altLang="de-DE" sz="1800" dirty="0" smtClean="0">
                <a:latin typeface="Calibri" panose="020F0502020204030204" pitchFamily="34" charset="0"/>
              </a:rPr>
              <a:t> la ISO/IEC 17025:2005</a:t>
            </a:r>
            <a:endParaRPr lang="en-US" altLang="de-DE" sz="1800" dirty="0">
              <a:latin typeface="Calibri" panose="020F0502020204030204" pitchFamily="34" charset="0"/>
            </a:endParaRPr>
          </a:p>
          <a:p>
            <a:pPr marL="342900" indent="-342900"/>
            <a:r>
              <a:rPr lang="en-US" altLang="de-DE" sz="1800" dirty="0">
                <a:latin typeface="Calibri" panose="020F0502020204030204" pitchFamily="34" charset="0"/>
              </a:rPr>
              <a:t>2009	</a:t>
            </a:r>
            <a:r>
              <a:rPr lang="de-DE" altLang="de-DE" sz="1800" dirty="0" smtClean="0">
                <a:latin typeface="Calibri" panose="020F0502020204030204" pitchFamily="34" charset="0"/>
              </a:rPr>
              <a:t>CBTL </a:t>
            </a:r>
            <a:r>
              <a:rPr lang="de-DE" altLang="de-DE" sz="1800" dirty="0" err="1" smtClean="0">
                <a:latin typeface="Calibri" panose="020F0502020204030204" pitchFamily="34" charset="0"/>
              </a:rPr>
              <a:t>determinado</a:t>
            </a:r>
            <a:r>
              <a:rPr lang="de-DE" altLang="de-DE" sz="1800" dirty="0" smtClean="0">
                <a:latin typeface="Calibri" panose="020F0502020204030204" pitchFamily="34" charset="0"/>
              </a:rPr>
              <a:t> </a:t>
            </a:r>
            <a:r>
              <a:rPr lang="de-DE" altLang="de-DE" sz="1800" dirty="0" err="1" smtClean="0">
                <a:latin typeface="Calibri" panose="020F0502020204030204" pitchFamily="34" charset="0"/>
              </a:rPr>
              <a:t>por</a:t>
            </a:r>
            <a:r>
              <a:rPr lang="de-DE" altLang="de-DE" sz="1800" dirty="0" smtClean="0">
                <a:latin typeface="Calibri" panose="020F0502020204030204" pitchFamily="34" charset="0"/>
              </a:rPr>
              <a:t> CB-</a:t>
            </a:r>
            <a:r>
              <a:rPr lang="de-DE" altLang="de-DE" sz="1800" dirty="0" err="1" smtClean="0">
                <a:latin typeface="Calibri" panose="020F0502020204030204" pitchFamily="34" charset="0"/>
              </a:rPr>
              <a:t>Scheme</a:t>
            </a:r>
            <a:r>
              <a:rPr lang="de-DE" altLang="de-DE" sz="1800" dirty="0" smtClean="0">
                <a:latin typeface="Calibri" panose="020F0502020204030204" pitchFamily="34" charset="0"/>
              </a:rPr>
              <a:t> de la </a:t>
            </a:r>
            <a:r>
              <a:rPr lang="de-DE" altLang="de-DE" sz="1800" dirty="0">
                <a:latin typeface="Calibri" panose="020F0502020204030204" pitchFamily="34" charset="0"/>
              </a:rPr>
              <a:t>IECEE </a:t>
            </a:r>
            <a:r>
              <a:rPr lang="en-US" altLang="de-DE" sz="1800" dirty="0" smtClean="0">
                <a:latin typeface="Calibri" panose="020F0502020204030204" pitchFamily="34" charset="0"/>
              </a:rPr>
              <a:t>(NCB: TÜV </a:t>
            </a:r>
            <a:r>
              <a:rPr lang="en-US" altLang="de-DE" sz="1800" dirty="0" err="1" smtClean="0">
                <a:latin typeface="Calibri" panose="020F0502020204030204" pitchFamily="34" charset="0"/>
              </a:rPr>
              <a:t>Süd</a:t>
            </a:r>
            <a:r>
              <a:rPr lang="en-US" altLang="de-DE" sz="1800" dirty="0" smtClean="0">
                <a:latin typeface="Calibri" panose="020F0502020204030204" pitchFamily="34" charset="0"/>
              </a:rPr>
              <a:t>)</a:t>
            </a:r>
          </a:p>
          <a:p>
            <a:pPr marL="342900" indent="-342900"/>
            <a:r>
              <a:rPr lang="en-US" altLang="de-DE" sz="1800" dirty="0" smtClean="0">
                <a:latin typeface="Calibri" panose="020F0502020204030204" pitchFamily="34" charset="0"/>
              </a:rPr>
              <a:t>2009	</a:t>
            </a:r>
            <a:r>
              <a:rPr lang="en-US" altLang="de-DE" sz="1800" dirty="0" err="1" smtClean="0">
                <a:latin typeface="Calibri" panose="020F0502020204030204" pitchFamily="34" charset="0"/>
              </a:rPr>
              <a:t>Laboratorio</a:t>
            </a:r>
            <a:r>
              <a:rPr lang="en-US" altLang="de-DE" sz="1800" dirty="0" smtClean="0">
                <a:latin typeface="Calibri" panose="020F0502020204030204" pitchFamily="34" charset="0"/>
              </a:rPr>
              <a:t> </a:t>
            </a:r>
            <a:r>
              <a:rPr lang="de-DE" altLang="de-DE" sz="1800" dirty="0" smtClean="0">
                <a:latin typeface="Calibri" panose="020F0502020204030204" pitchFamily="34" charset="0"/>
              </a:rPr>
              <a:t>Satellite-3 </a:t>
            </a:r>
            <a:r>
              <a:rPr lang="de-DE" altLang="de-DE" sz="1800" dirty="0" err="1" smtClean="0">
                <a:latin typeface="Calibri" panose="020F0502020204030204" pitchFamily="34" charset="0"/>
              </a:rPr>
              <a:t>junto</a:t>
            </a:r>
            <a:r>
              <a:rPr lang="de-DE" altLang="de-DE" sz="1800" dirty="0" smtClean="0">
                <a:latin typeface="Calibri" panose="020F0502020204030204" pitchFamily="34" charset="0"/>
              </a:rPr>
              <a:t> a </a:t>
            </a:r>
            <a:r>
              <a:rPr lang="de-DE" altLang="de-DE" sz="1800" dirty="0" err="1" smtClean="0">
                <a:latin typeface="Calibri" panose="020F0502020204030204" pitchFamily="34" charset="0"/>
              </a:rPr>
              <a:t>Intertek</a:t>
            </a:r>
            <a:r>
              <a:rPr lang="de-DE" altLang="de-DE" sz="1800" dirty="0" smtClean="0">
                <a:latin typeface="Calibri" panose="020F0502020204030204" pitchFamily="34" charset="0"/>
              </a:rPr>
              <a:t> </a:t>
            </a:r>
            <a:r>
              <a:rPr lang="de-DE" altLang="de-DE" dirty="0" err="1" smtClean="0">
                <a:latin typeface="Calibri" panose="020F0502020204030204" pitchFamily="34" charset="0"/>
              </a:rPr>
              <a:t>para</a:t>
            </a:r>
            <a:r>
              <a:rPr lang="de-DE" altLang="de-DE" dirty="0" smtClean="0">
                <a:latin typeface="Calibri" panose="020F0502020204030204" pitchFamily="34" charset="0"/>
              </a:rPr>
              <a:t> </a:t>
            </a:r>
            <a:r>
              <a:rPr lang="de-DE" altLang="de-DE" dirty="0" err="1" smtClean="0">
                <a:latin typeface="Calibri" panose="020F0502020204030204" pitchFamily="34" charset="0"/>
              </a:rPr>
              <a:t>el</a:t>
            </a:r>
            <a:r>
              <a:rPr lang="de-DE" altLang="de-DE" dirty="0" smtClean="0">
                <a:latin typeface="Calibri" panose="020F0502020204030204" pitchFamily="34" charset="0"/>
              </a:rPr>
              <a:t> </a:t>
            </a:r>
            <a:r>
              <a:rPr lang="de-DE" altLang="de-DE" dirty="0" err="1" smtClean="0">
                <a:latin typeface="Calibri" panose="020F0502020204030204" pitchFamily="34" charset="0"/>
              </a:rPr>
              <a:t>mercado</a:t>
            </a:r>
            <a:r>
              <a:rPr lang="de-DE" altLang="de-DE" dirty="0" smtClean="0">
                <a:latin typeface="Calibri" panose="020F0502020204030204" pitchFamily="34" charset="0"/>
              </a:rPr>
              <a:t> en </a:t>
            </a:r>
            <a:r>
              <a:rPr lang="de-DE" altLang="de-DE" sz="1800" dirty="0" smtClean="0">
                <a:latin typeface="Calibri" panose="020F0502020204030204" pitchFamily="34" charset="0"/>
              </a:rPr>
              <a:t>USA </a:t>
            </a:r>
            <a:r>
              <a:rPr lang="en-US" altLang="de-DE" sz="1800" dirty="0" smtClean="0">
                <a:latin typeface="Calibri" panose="020F0502020204030204" pitchFamily="34" charset="0"/>
              </a:rPr>
              <a:t>	</a:t>
            </a:r>
          </a:p>
          <a:p>
            <a:pPr marL="342900" indent="-342900"/>
            <a:r>
              <a:rPr lang="en-US" altLang="de-DE" sz="1800" dirty="0" smtClean="0">
                <a:latin typeface="Calibri" panose="020F0502020204030204" pitchFamily="34" charset="0"/>
              </a:rPr>
              <a:t>2012	</a:t>
            </a:r>
            <a:r>
              <a:rPr lang="en-US" altLang="de-DE" dirty="0" err="1" smtClean="0">
                <a:latin typeface="Calibri" panose="020F0502020204030204" pitchFamily="34" charset="0"/>
              </a:rPr>
              <a:t>Creación</a:t>
            </a:r>
            <a:r>
              <a:rPr lang="en-US" altLang="de-DE" dirty="0" smtClean="0">
                <a:latin typeface="Calibri" panose="020F0502020204030204" pitchFamily="34" charset="0"/>
              </a:rPr>
              <a:t> del </a:t>
            </a:r>
            <a:r>
              <a:rPr lang="en-US" altLang="de-DE" dirty="0" err="1" smtClean="0">
                <a:latin typeface="Calibri" panose="020F0502020204030204" pitchFamily="34" charset="0"/>
              </a:rPr>
              <a:t>laboratorio</a:t>
            </a:r>
            <a:r>
              <a:rPr lang="en-US" altLang="de-DE" dirty="0" smtClean="0">
                <a:latin typeface="Calibri" panose="020F0502020204030204" pitchFamily="34" charset="0"/>
              </a:rPr>
              <a:t> en Suzhou (China) – PI China</a:t>
            </a:r>
            <a:endParaRPr lang="en-US" altLang="de-DE" sz="18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lain" startAt="2013"/>
            </a:pPr>
            <a:r>
              <a:rPr lang="en-US" altLang="de-DE" sz="1800" dirty="0" smtClean="0">
                <a:latin typeface="Calibri" panose="020F0502020204030204" pitchFamily="34" charset="0"/>
              </a:rPr>
              <a:t> 	</a:t>
            </a:r>
            <a:r>
              <a:rPr lang="en-US" altLang="de-DE" sz="1800" dirty="0" err="1" smtClean="0">
                <a:latin typeface="Calibri" panose="020F0502020204030204" pitchFamily="34" charset="0"/>
              </a:rPr>
              <a:t>Acreditación</a:t>
            </a:r>
            <a:r>
              <a:rPr lang="en-US" altLang="de-DE" sz="1800" dirty="0" smtClean="0">
                <a:latin typeface="Calibri" panose="020F0502020204030204" pitchFamily="34" charset="0"/>
              </a:rPr>
              <a:t> de PI China </a:t>
            </a:r>
            <a:r>
              <a:rPr lang="en-US" altLang="de-DE" sz="1800" dirty="0" err="1" smtClean="0">
                <a:latin typeface="Calibri" panose="020F0502020204030204" pitchFamily="34" charset="0"/>
              </a:rPr>
              <a:t>según</a:t>
            </a:r>
            <a:r>
              <a:rPr lang="en-US" altLang="de-DE" sz="1800" dirty="0" smtClean="0">
                <a:latin typeface="Calibri" panose="020F0502020204030204" pitchFamily="34" charset="0"/>
              </a:rPr>
              <a:t> la ISO / IEC 17025:2005</a:t>
            </a:r>
          </a:p>
          <a:p>
            <a:pPr marL="342900" indent="-342900">
              <a:buFontTx/>
              <a:buAutoNum type="arabicPlain" startAt="2013"/>
            </a:pPr>
            <a:r>
              <a:rPr lang="en-US" altLang="de-DE" sz="1800" dirty="0">
                <a:latin typeface="Calibri" panose="020F0502020204030204" pitchFamily="34" charset="0"/>
              </a:rPr>
              <a:t>	</a:t>
            </a:r>
            <a:r>
              <a:rPr lang="en-US" altLang="de-DE" sz="1800" dirty="0" err="1" smtClean="0">
                <a:latin typeface="Calibri" panose="020F0502020204030204" pitchFamily="34" charset="0"/>
              </a:rPr>
              <a:t>Acuerdo</a:t>
            </a:r>
            <a:r>
              <a:rPr lang="en-US" altLang="de-DE" sz="1800" dirty="0" smtClean="0">
                <a:latin typeface="Calibri" panose="020F0502020204030204" pitchFamily="34" charset="0"/>
              </a:rPr>
              <a:t> de </a:t>
            </a:r>
            <a:r>
              <a:rPr lang="en-US" altLang="de-DE" sz="1800" dirty="0" err="1" smtClean="0">
                <a:latin typeface="Calibri" panose="020F0502020204030204" pitchFamily="34" charset="0"/>
              </a:rPr>
              <a:t>licencia</a:t>
            </a:r>
            <a:r>
              <a:rPr lang="en-US" altLang="de-DE" sz="1800" dirty="0" smtClean="0">
                <a:latin typeface="Calibri" panose="020F0502020204030204" pitchFamily="34" charset="0"/>
              </a:rPr>
              <a:t> con </a:t>
            </a:r>
            <a:r>
              <a:rPr lang="de-DE" altLang="de-DE" sz="1800" dirty="0" smtClean="0">
                <a:latin typeface="Calibri" panose="020F0502020204030204" pitchFamily="34" charset="0"/>
              </a:rPr>
              <a:t>Mitsui </a:t>
            </a:r>
            <a:r>
              <a:rPr lang="de-DE" altLang="de-DE" sz="1800" dirty="0">
                <a:latin typeface="Calibri" panose="020F0502020204030204" pitchFamily="34" charset="0"/>
              </a:rPr>
              <a:t>Chemicals </a:t>
            </a:r>
            <a:r>
              <a:rPr lang="de-DE" altLang="de-DE" dirty="0" smtClean="0">
                <a:latin typeface="Calibri" panose="020F0502020204030204" pitchFamily="34" charset="0"/>
              </a:rPr>
              <a:t>en</a:t>
            </a:r>
            <a:r>
              <a:rPr lang="de-DE" altLang="de-DE" sz="1800" dirty="0" smtClean="0">
                <a:latin typeface="Calibri" panose="020F0502020204030204" pitchFamily="34" charset="0"/>
              </a:rPr>
              <a:t> </a:t>
            </a:r>
            <a:r>
              <a:rPr lang="de-DE" altLang="de-DE" sz="1800" dirty="0" err="1" smtClean="0">
                <a:latin typeface="Calibri" panose="020F0502020204030204" pitchFamily="34" charset="0"/>
              </a:rPr>
              <a:t>Japón</a:t>
            </a:r>
            <a:endParaRPr lang="en-US" altLang="de-DE" sz="1800" dirty="0">
              <a:latin typeface="Calibri" panose="020F0502020204030204" pitchFamily="34" charset="0"/>
            </a:endParaRPr>
          </a:p>
        </p:txBody>
      </p:sp>
      <p:sp>
        <p:nvSpPr>
          <p:cNvPr id="24" name="Textplatzhalter 2"/>
          <p:cNvSpPr txBox="1">
            <a:spLocks/>
          </p:cNvSpPr>
          <p:nvPr/>
        </p:nvSpPr>
        <p:spPr>
          <a:xfrm>
            <a:off x="135780" y="4677320"/>
            <a:ext cx="4540757" cy="461488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sz="1600" kern="0" dirty="0" err="1" smtClean="0">
                <a:latin typeface="+mn-lt"/>
              </a:rPr>
              <a:t>Integrantes</a:t>
            </a:r>
            <a:r>
              <a:rPr lang="de-DE" sz="1600" kern="0" dirty="0" smtClean="0">
                <a:latin typeface="+mn-lt"/>
              </a:rPr>
              <a:t> </a:t>
            </a:r>
            <a:r>
              <a:rPr lang="de-DE" sz="1600" kern="0" dirty="0" err="1" smtClean="0">
                <a:latin typeface="+mn-lt"/>
              </a:rPr>
              <a:t>con</a:t>
            </a:r>
            <a:r>
              <a:rPr lang="de-DE" sz="1600" kern="0" dirty="0" smtClean="0">
                <a:latin typeface="+mn-lt"/>
              </a:rPr>
              <a:t> </a:t>
            </a:r>
            <a:r>
              <a:rPr lang="de-DE" sz="1600" kern="0" dirty="0" err="1" smtClean="0">
                <a:latin typeface="+mn-lt"/>
              </a:rPr>
              <a:t>experiencia</a:t>
            </a:r>
            <a:r>
              <a:rPr lang="de-DE" sz="1600" kern="0" dirty="0" smtClean="0">
                <a:latin typeface="+mn-lt"/>
              </a:rPr>
              <a:t> FV </a:t>
            </a:r>
            <a:r>
              <a:rPr lang="de-DE" sz="1600" kern="0" dirty="0" err="1" smtClean="0">
                <a:latin typeface="+mn-lt"/>
              </a:rPr>
              <a:t>desde</a:t>
            </a:r>
            <a:r>
              <a:rPr lang="de-DE" sz="1600" kern="0" dirty="0" smtClean="0">
                <a:latin typeface="+mn-lt"/>
              </a:rPr>
              <a:t> 1994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platzhalter 2"/>
          <p:cNvSpPr txBox="1">
            <a:spLocks/>
          </p:cNvSpPr>
          <p:nvPr/>
        </p:nvSpPr>
        <p:spPr>
          <a:xfrm>
            <a:off x="135780" y="5138808"/>
            <a:ext cx="6988589" cy="461488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Certificación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uno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los 4 </a:t>
            </a:r>
            <a:r>
              <a:rPr kumimoji="0" lang="de-D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laboratorios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acreditados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de-D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Alemania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(DAKKS)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platzhalter 2"/>
          <p:cNvSpPr txBox="1">
            <a:spLocks/>
          </p:cNvSpPr>
          <p:nvPr/>
        </p:nvSpPr>
        <p:spPr>
          <a:xfrm>
            <a:off x="135780" y="5572160"/>
            <a:ext cx="4540757" cy="461488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platzhalter 2"/>
          <p:cNvSpPr txBox="1">
            <a:spLocks/>
          </p:cNvSpPr>
          <p:nvPr/>
        </p:nvSpPr>
        <p:spPr>
          <a:xfrm>
            <a:off x="161568" y="5784571"/>
            <a:ext cx="6962801" cy="461488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ño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y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recepción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de-D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aprox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. 2 </a:t>
            </a:r>
            <a:r>
              <a:rPr kumimoji="0" lang="de-D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GWp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de-D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potencia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de-D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instalada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de-D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desde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2010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Reducción</a:t>
            </a:r>
            <a:r>
              <a:rPr lang="de-DE" dirty="0" smtClean="0"/>
              <a:t> de la </a:t>
            </a:r>
            <a:r>
              <a:rPr lang="de-DE" dirty="0" err="1" smtClean="0"/>
              <a:t>ampacidad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499" y="1669774"/>
            <a:ext cx="3815443" cy="1354780"/>
          </a:xfrm>
        </p:spPr>
        <p:txBody>
          <a:bodyPr/>
          <a:lstStyle/>
          <a:p>
            <a:r>
              <a:rPr lang="de-DE" sz="2000" dirty="0" err="1" smtClean="0"/>
              <a:t>Debe</a:t>
            </a:r>
            <a:r>
              <a:rPr lang="de-DE" sz="2000" dirty="0" smtClean="0"/>
              <a:t> </a:t>
            </a:r>
            <a:r>
              <a:rPr lang="de-DE" sz="2000" dirty="0" err="1" smtClean="0"/>
              <a:t>facilitarse</a:t>
            </a:r>
            <a:r>
              <a:rPr lang="de-DE" sz="2000" dirty="0" smtClean="0"/>
              <a:t> la </a:t>
            </a:r>
            <a:r>
              <a:rPr lang="de-DE" sz="2000" dirty="0" err="1" smtClean="0"/>
              <a:t>evacuación</a:t>
            </a:r>
            <a:r>
              <a:rPr lang="de-DE" sz="2000" dirty="0" smtClean="0"/>
              <a:t> de </a:t>
            </a:r>
            <a:r>
              <a:rPr lang="de-DE" sz="2000" dirty="0" err="1" smtClean="0"/>
              <a:t>calor</a:t>
            </a:r>
            <a:r>
              <a:rPr lang="de-DE" sz="2000" dirty="0" smtClean="0"/>
              <a:t> </a:t>
            </a:r>
            <a:r>
              <a:rPr lang="de-DE" sz="2000" dirty="0" err="1" smtClean="0"/>
              <a:t>procedente</a:t>
            </a:r>
            <a:r>
              <a:rPr lang="de-DE" sz="2000" dirty="0" smtClean="0"/>
              <a:t> de los </a:t>
            </a:r>
            <a:r>
              <a:rPr lang="de-DE" sz="2000" dirty="0" err="1" smtClean="0"/>
              <a:t>cables</a:t>
            </a:r>
            <a:r>
              <a:rPr lang="de-DE" sz="2000" dirty="0" smtClean="0"/>
              <a:t> </a:t>
            </a:r>
            <a:r>
              <a:rPr lang="de-DE" sz="2000" dirty="0" err="1" smtClean="0"/>
              <a:t>tanto</a:t>
            </a:r>
            <a:r>
              <a:rPr lang="de-DE" sz="2000" dirty="0" smtClean="0"/>
              <a:t> en </a:t>
            </a:r>
            <a:r>
              <a:rPr lang="de-DE" sz="2000" dirty="0" err="1" smtClean="0"/>
              <a:t>zanjas</a:t>
            </a:r>
            <a:r>
              <a:rPr lang="de-DE" sz="2000" dirty="0" smtClean="0"/>
              <a:t> </a:t>
            </a:r>
            <a:r>
              <a:rPr lang="de-DE" sz="2000" dirty="0" err="1" smtClean="0"/>
              <a:t>como</a:t>
            </a:r>
            <a:r>
              <a:rPr lang="de-DE" sz="2000" dirty="0" smtClean="0"/>
              <a:t> en </a:t>
            </a:r>
            <a:r>
              <a:rPr lang="de-DE" sz="2000" dirty="0" err="1" smtClean="0"/>
              <a:t>cuadros</a:t>
            </a:r>
            <a:r>
              <a:rPr lang="de-DE" sz="2000" dirty="0" smtClean="0"/>
              <a:t> de </a:t>
            </a:r>
            <a:r>
              <a:rPr lang="de-DE" sz="2000" dirty="0" err="1" smtClean="0"/>
              <a:t>distribución</a:t>
            </a:r>
            <a:endParaRPr lang="de-DE" sz="2000" dirty="0" smtClean="0"/>
          </a:p>
          <a:p>
            <a:endParaRPr lang="de-DE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026"/>
          <a:stretch>
            <a:fillRect/>
          </a:stretch>
        </p:blipFill>
        <p:spPr bwMode="auto">
          <a:xfrm>
            <a:off x="4513943" y="1759404"/>
            <a:ext cx="441778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platzhalter 2"/>
          <p:cNvSpPr txBox="1">
            <a:spLocks/>
          </p:cNvSpPr>
          <p:nvPr/>
        </p:nvSpPr>
        <p:spPr>
          <a:xfrm>
            <a:off x="698499" y="3296049"/>
            <a:ext cx="3815443" cy="1398351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carga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térmica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elevada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entre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cables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disminuye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corriente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incrementa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pérdidas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conducción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Polvo</a:t>
            </a:r>
            <a:r>
              <a:rPr lang="de-DE" dirty="0" smtClean="0"/>
              <a:t> </a:t>
            </a:r>
            <a:r>
              <a:rPr lang="de-DE" dirty="0" err="1" smtClean="0"/>
              <a:t>fino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000" dirty="0" smtClean="0"/>
              <a:t>„</a:t>
            </a:r>
            <a:r>
              <a:rPr lang="de-DE" sz="2000" dirty="0" err="1" smtClean="0"/>
              <a:t>Chusca</a:t>
            </a:r>
            <a:r>
              <a:rPr lang="de-DE" sz="2000" dirty="0" smtClean="0"/>
              <a:t>“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Taponamiento</a:t>
            </a:r>
            <a:r>
              <a:rPr lang="de-DE" sz="2000" dirty="0" smtClean="0"/>
              <a:t> de </a:t>
            </a:r>
            <a:r>
              <a:rPr lang="de-DE" sz="2000" dirty="0" err="1" smtClean="0"/>
              <a:t>filtros</a:t>
            </a:r>
            <a:r>
              <a:rPr lang="de-DE" sz="2000" dirty="0" smtClean="0"/>
              <a:t> de </a:t>
            </a:r>
            <a:r>
              <a:rPr lang="de-DE" sz="2000" dirty="0" err="1" smtClean="0"/>
              <a:t>refrigeración</a:t>
            </a:r>
            <a:r>
              <a:rPr lang="de-DE" sz="2000" dirty="0" smtClean="0"/>
              <a:t> en las </a:t>
            </a:r>
            <a:r>
              <a:rPr lang="de-DE" sz="2000" dirty="0" err="1" smtClean="0"/>
              <a:t>casetas</a:t>
            </a:r>
            <a:r>
              <a:rPr lang="de-DE" sz="2000" dirty="0" smtClean="0"/>
              <a:t> de </a:t>
            </a:r>
            <a:r>
              <a:rPr lang="de-DE" sz="2000" dirty="0" err="1" smtClean="0"/>
              <a:t>inversores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Incremento</a:t>
            </a:r>
            <a:r>
              <a:rPr lang="de-DE" sz="2000" dirty="0" smtClean="0"/>
              <a:t> del </a:t>
            </a:r>
            <a:r>
              <a:rPr lang="de-DE" sz="2000" dirty="0" err="1" smtClean="0"/>
              <a:t>rozamiento</a:t>
            </a:r>
            <a:r>
              <a:rPr lang="de-DE" sz="2000" dirty="0" smtClean="0"/>
              <a:t> y </a:t>
            </a:r>
            <a:r>
              <a:rPr lang="de-DE" sz="2000" dirty="0" err="1" smtClean="0"/>
              <a:t>desgaste</a:t>
            </a:r>
            <a:r>
              <a:rPr lang="de-DE" sz="2000" dirty="0" smtClean="0"/>
              <a:t> en los </a:t>
            </a:r>
            <a:r>
              <a:rPr lang="de-DE" sz="2000" dirty="0" err="1" smtClean="0"/>
              <a:t>engranajes</a:t>
            </a:r>
            <a:r>
              <a:rPr lang="de-DE" sz="2000" dirty="0" smtClean="0"/>
              <a:t> de los </a:t>
            </a:r>
            <a:r>
              <a:rPr lang="de-DE" sz="2000" dirty="0" err="1" smtClean="0"/>
              <a:t>sistemas</a:t>
            </a:r>
            <a:r>
              <a:rPr lang="de-DE" sz="2000" dirty="0" smtClean="0"/>
              <a:t> de </a:t>
            </a:r>
            <a:r>
              <a:rPr lang="de-DE" sz="2000" dirty="0" err="1" smtClean="0"/>
              <a:t>seguimiento</a:t>
            </a:r>
            <a:endParaRPr lang="de-DE" sz="2000" dirty="0" smtClean="0"/>
          </a:p>
        </p:txBody>
      </p:sp>
      <p:pic>
        <p:nvPicPr>
          <p:cNvPr id="5" name="Picture 4" descr="Y:\DAT\MARS\Intern\Marketing Power Plant Solutions\Projekte\Externe Präsentationen\Draft Businesspräsentation PPS\Bilder\Bild-seite-40-rechts-n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402" y="1460416"/>
            <a:ext cx="2917371" cy="2376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 descr="C:\Users\Asier\AppData\Local\Microsoft\Windows\Temporary Internet Files\Content.Word\WP_20151002_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473" y="3953020"/>
            <a:ext cx="2917371" cy="221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Reducción</a:t>
            </a:r>
            <a:r>
              <a:rPr lang="de-DE" dirty="0" smtClean="0"/>
              <a:t> del PR de la </a:t>
            </a:r>
            <a:r>
              <a:rPr lang="de-DE" dirty="0" err="1" smtClean="0"/>
              <a:t>planta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carga</a:t>
            </a:r>
            <a:r>
              <a:rPr lang="de-DE" dirty="0" smtClean="0"/>
              <a:t> </a:t>
            </a:r>
            <a:r>
              <a:rPr lang="de-DE" dirty="0" err="1" smtClean="0"/>
              <a:t>térmica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500" y="1669774"/>
            <a:ext cx="4114800" cy="1683663"/>
          </a:xfrm>
        </p:spPr>
        <p:txBody>
          <a:bodyPr/>
          <a:lstStyle/>
          <a:p>
            <a:r>
              <a:rPr lang="de-DE" sz="2000" dirty="0" smtClean="0"/>
              <a:t>La </a:t>
            </a:r>
            <a:r>
              <a:rPr lang="de-DE" sz="2000" dirty="0" err="1" smtClean="0"/>
              <a:t>eficiencia</a:t>
            </a:r>
            <a:r>
              <a:rPr lang="de-DE" sz="2000" dirty="0" smtClean="0"/>
              <a:t> de la </a:t>
            </a:r>
            <a:r>
              <a:rPr lang="de-DE" sz="2000" dirty="0" err="1" smtClean="0"/>
              <a:t>planta</a:t>
            </a:r>
            <a:r>
              <a:rPr lang="de-DE" sz="2000" dirty="0" smtClean="0"/>
              <a:t> FV </a:t>
            </a:r>
            <a:r>
              <a:rPr lang="de-DE" sz="2000" dirty="0" err="1" smtClean="0"/>
              <a:t>disminuye</a:t>
            </a:r>
            <a:r>
              <a:rPr lang="de-DE" sz="2000" dirty="0" smtClean="0"/>
              <a:t> </a:t>
            </a:r>
            <a:r>
              <a:rPr lang="de-DE" sz="2000" dirty="0" err="1" smtClean="0"/>
              <a:t>principalmente</a:t>
            </a:r>
            <a:r>
              <a:rPr lang="de-DE" sz="2000" dirty="0" smtClean="0"/>
              <a:t> </a:t>
            </a:r>
            <a:r>
              <a:rPr lang="de-DE" sz="2000" dirty="0" err="1" smtClean="0"/>
              <a:t>por</a:t>
            </a:r>
            <a:r>
              <a:rPr lang="de-DE" sz="2000" dirty="0" smtClean="0"/>
              <a:t> las </a:t>
            </a:r>
            <a:r>
              <a:rPr lang="de-DE" sz="2000" dirty="0" err="1" smtClean="0"/>
              <a:t>pérdidas</a:t>
            </a:r>
            <a:r>
              <a:rPr lang="de-DE" sz="2000" dirty="0" smtClean="0"/>
              <a:t> </a:t>
            </a:r>
            <a:r>
              <a:rPr lang="de-DE" sz="2000" dirty="0" err="1" smtClean="0"/>
              <a:t>térmicas</a:t>
            </a:r>
            <a:r>
              <a:rPr lang="de-DE" sz="2000" dirty="0" smtClean="0"/>
              <a:t> en </a:t>
            </a:r>
            <a:r>
              <a:rPr lang="de-DE" sz="2000" dirty="0" err="1" smtClean="0"/>
              <a:t>el</a:t>
            </a:r>
            <a:r>
              <a:rPr lang="de-DE" sz="2000" dirty="0" smtClean="0"/>
              <a:t> </a:t>
            </a:r>
            <a:r>
              <a:rPr lang="de-DE" sz="2000" dirty="0" err="1" smtClean="0"/>
              <a:t>panel</a:t>
            </a:r>
            <a:r>
              <a:rPr lang="de-DE" sz="2000" dirty="0" smtClean="0"/>
              <a:t> solar (</a:t>
            </a:r>
            <a:r>
              <a:rPr lang="de-DE" sz="2000" dirty="0" err="1" smtClean="0"/>
              <a:t>caída</a:t>
            </a:r>
            <a:r>
              <a:rPr lang="de-DE" sz="2000" dirty="0" smtClean="0"/>
              <a:t> del Performance Ratio) </a:t>
            </a:r>
          </a:p>
          <a:p>
            <a:endParaRPr lang="de-DE" sz="2000" dirty="0" smtClean="0"/>
          </a:p>
        </p:txBody>
      </p:sp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171" y="3730180"/>
            <a:ext cx="3614058" cy="20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171" y="1394008"/>
            <a:ext cx="3614058" cy="19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2"/>
          <p:cNvSpPr txBox="1">
            <a:spLocks/>
          </p:cNvSpPr>
          <p:nvPr/>
        </p:nvSpPr>
        <p:spPr>
          <a:xfrm>
            <a:off x="698500" y="4165600"/>
            <a:ext cx="4114800" cy="1531263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energía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bruta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debido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elevada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cantidad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hace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aún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así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proyecto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viable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5602507" y="3092185"/>
            <a:ext cx="2387942" cy="392529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Estructura</a:t>
            </a:r>
            <a:r>
              <a:rPr kumimoji="0" 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fija</a:t>
            </a:r>
            <a:r>
              <a:rPr kumimoji="0" 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de-DE" sz="1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Múnich</a:t>
            </a:r>
            <a:r>
              <a:rPr kumimoji="0" 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(GE)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5602506" y="5696863"/>
            <a:ext cx="3541493" cy="392529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i="1" kern="0" dirty="0" err="1" smtClean="0">
                <a:latin typeface="+mn-lt"/>
              </a:rPr>
              <a:t>Seguimiento</a:t>
            </a:r>
            <a:r>
              <a:rPr lang="de-DE" sz="1200" b="1" i="1" kern="0" dirty="0" smtClean="0">
                <a:latin typeface="+mn-lt"/>
              </a:rPr>
              <a:t> a </a:t>
            </a:r>
            <a:r>
              <a:rPr lang="de-DE" sz="1200" b="1" i="1" kern="0" dirty="0" err="1" smtClean="0">
                <a:latin typeface="+mn-lt"/>
              </a:rPr>
              <a:t>un</a:t>
            </a:r>
            <a:r>
              <a:rPr lang="de-DE" sz="1200" b="1" i="1" kern="0" dirty="0" smtClean="0">
                <a:latin typeface="+mn-lt"/>
              </a:rPr>
              <a:t> </a:t>
            </a:r>
            <a:r>
              <a:rPr lang="de-DE" sz="1200" b="1" i="1" kern="0" dirty="0" err="1" smtClean="0">
                <a:latin typeface="+mn-lt"/>
              </a:rPr>
              <a:t>eje</a:t>
            </a:r>
            <a:r>
              <a:rPr lang="de-DE" sz="1200" b="1" i="1" kern="0" dirty="0" smtClean="0">
                <a:latin typeface="+mn-lt"/>
              </a:rPr>
              <a:t> en D. de </a:t>
            </a:r>
            <a:r>
              <a:rPr lang="de-DE" sz="1200" b="1" i="1" kern="0" dirty="0" err="1" smtClean="0">
                <a:latin typeface="+mn-lt"/>
              </a:rPr>
              <a:t>Almagro</a:t>
            </a:r>
            <a:r>
              <a:rPr lang="de-DE" sz="1200" b="1" i="1" kern="0" dirty="0" smtClean="0">
                <a:latin typeface="+mn-lt"/>
              </a:rPr>
              <a:t> (CH)</a:t>
            </a:r>
            <a:endParaRPr kumimoji="0" lang="de-DE" sz="1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37" y="1668548"/>
            <a:ext cx="8780463" cy="3860055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b="0" dirty="0" smtClean="0"/>
              <a:t>1.   </a:t>
            </a:r>
            <a:r>
              <a:rPr lang="de-DE" b="0" dirty="0" err="1" smtClean="0"/>
              <a:t>Ventajas</a:t>
            </a:r>
            <a:r>
              <a:rPr lang="de-DE" b="0" dirty="0" smtClean="0"/>
              <a:t> y </a:t>
            </a:r>
            <a:r>
              <a:rPr lang="de-DE" b="0" dirty="0" err="1" smtClean="0"/>
              <a:t>retos</a:t>
            </a:r>
            <a:r>
              <a:rPr lang="de-DE" b="0" dirty="0" smtClean="0"/>
              <a:t> del </a:t>
            </a:r>
            <a:r>
              <a:rPr lang="de-DE" b="0" dirty="0" err="1" smtClean="0"/>
              <a:t>desarrollo</a:t>
            </a:r>
            <a:r>
              <a:rPr lang="de-DE" b="0" dirty="0" smtClean="0"/>
              <a:t> de </a:t>
            </a:r>
            <a:r>
              <a:rPr lang="de-DE" b="0" dirty="0" err="1" smtClean="0"/>
              <a:t>plantas</a:t>
            </a:r>
            <a:r>
              <a:rPr lang="de-DE" b="0" dirty="0" smtClean="0"/>
              <a:t> FV en </a:t>
            </a:r>
            <a:r>
              <a:rPr lang="de-DE" b="0" dirty="0" err="1" smtClean="0"/>
              <a:t>climas</a:t>
            </a:r>
            <a:r>
              <a:rPr lang="de-DE" b="0" dirty="0" smtClean="0"/>
              <a:t>  </a:t>
            </a:r>
            <a:br>
              <a:rPr lang="de-DE" b="0" dirty="0" smtClean="0"/>
            </a:br>
            <a:r>
              <a:rPr lang="de-DE" b="0" dirty="0" smtClean="0"/>
              <a:t>      </a:t>
            </a:r>
            <a:r>
              <a:rPr lang="de-DE" b="0" dirty="0" err="1" smtClean="0"/>
              <a:t>desérticos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3.   Conclusiones  </a:t>
            </a:r>
            <a:endParaRPr lang="de-DE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Importancia</a:t>
            </a:r>
            <a:r>
              <a:rPr lang="de-DE" dirty="0" smtClean="0"/>
              <a:t> del </a:t>
            </a:r>
            <a:r>
              <a:rPr lang="de-DE" dirty="0" err="1" smtClean="0"/>
              <a:t>capital</a:t>
            </a:r>
            <a:r>
              <a:rPr lang="de-DE" dirty="0" smtClean="0"/>
              <a:t> </a:t>
            </a:r>
            <a:r>
              <a:rPr lang="de-DE" dirty="0" err="1" smtClean="0"/>
              <a:t>humano</a:t>
            </a:r>
            <a:r>
              <a:rPr lang="de-DE" dirty="0" smtClean="0"/>
              <a:t> en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de Q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176913" y="1448972"/>
            <a:ext cx="3854548" cy="1730340"/>
          </a:xfrm>
        </p:spPr>
        <p:txBody>
          <a:bodyPr/>
          <a:lstStyle/>
          <a:p>
            <a:r>
              <a:rPr lang="en-GB" sz="2000" dirty="0" smtClean="0"/>
              <a:t>Los </a:t>
            </a:r>
            <a:r>
              <a:rPr lang="en-GB" sz="2000" b="1" dirty="0" err="1" smtClean="0"/>
              <a:t>fallos</a:t>
            </a:r>
            <a:r>
              <a:rPr lang="en-GB" sz="2000" b="1" dirty="0" smtClean="0"/>
              <a:t> de </a:t>
            </a:r>
            <a:r>
              <a:rPr lang="en-GB" sz="2000" b="1" dirty="0" err="1" smtClean="0"/>
              <a:t>dise</a:t>
            </a:r>
            <a:r>
              <a:rPr lang="en-GB" sz="2000" b="1" dirty="0" err="1" smtClean="0">
                <a:latin typeface="Arial"/>
                <a:cs typeface="Arial"/>
              </a:rPr>
              <a:t>ño</a:t>
            </a:r>
            <a:r>
              <a:rPr lang="en-GB" sz="2000" b="1" dirty="0" smtClean="0">
                <a:latin typeface="Arial"/>
                <a:cs typeface="Arial"/>
              </a:rPr>
              <a:t> </a:t>
            </a:r>
            <a:r>
              <a:rPr lang="en-GB" sz="2000" dirty="0" smtClean="0">
                <a:latin typeface="Arial"/>
                <a:cs typeface="Arial"/>
              </a:rPr>
              <a:t>son en la </a:t>
            </a:r>
            <a:r>
              <a:rPr lang="en-GB" sz="2000" dirty="0" err="1" smtClean="0">
                <a:latin typeface="Arial"/>
                <a:cs typeface="Arial"/>
              </a:rPr>
              <a:t>mayoría</a:t>
            </a:r>
            <a:r>
              <a:rPr lang="en-GB" sz="2000" dirty="0" smtClean="0">
                <a:latin typeface="Arial"/>
                <a:cs typeface="Arial"/>
              </a:rPr>
              <a:t> de los </a:t>
            </a:r>
            <a:r>
              <a:rPr lang="en-GB" sz="2000" dirty="0" err="1" smtClean="0">
                <a:latin typeface="Arial"/>
                <a:cs typeface="Arial"/>
              </a:rPr>
              <a:t>casos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b="1" dirty="0" err="1" smtClean="0">
                <a:latin typeface="Arial"/>
                <a:cs typeface="Arial"/>
              </a:rPr>
              <a:t>irreparables</a:t>
            </a:r>
            <a:r>
              <a:rPr lang="en-GB" sz="2000" dirty="0" smtClean="0">
                <a:latin typeface="Arial"/>
                <a:cs typeface="Arial"/>
              </a:rPr>
              <a:t>. </a:t>
            </a:r>
            <a:r>
              <a:rPr lang="en-GB" sz="2000" dirty="0" err="1" smtClean="0">
                <a:latin typeface="Arial"/>
                <a:cs typeface="Arial"/>
              </a:rPr>
              <a:t>Tener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 err="1" smtClean="0">
                <a:latin typeface="Arial"/>
                <a:cs typeface="Arial"/>
              </a:rPr>
              <a:t>experiencia</a:t>
            </a:r>
            <a:r>
              <a:rPr lang="en-GB" sz="2000" dirty="0" smtClean="0">
                <a:latin typeface="Arial"/>
                <a:cs typeface="Arial"/>
              </a:rPr>
              <a:t> en el </a:t>
            </a:r>
            <a:r>
              <a:rPr lang="en-GB" sz="2000" dirty="0" err="1" smtClean="0">
                <a:latin typeface="Arial"/>
                <a:cs typeface="Arial"/>
              </a:rPr>
              <a:t>diseño</a:t>
            </a:r>
            <a:r>
              <a:rPr lang="en-GB" sz="2000" dirty="0" smtClean="0">
                <a:latin typeface="Arial"/>
                <a:cs typeface="Arial"/>
              </a:rPr>
              <a:t> de </a:t>
            </a:r>
            <a:r>
              <a:rPr lang="en-GB" sz="2000" dirty="0" err="1" smtClean="0">
                <a:latin typeface="Arial"/>
                <a:cs typeface="Arial"/>
              </a:rPr>
              <a:t>plantas</a:t>
            </a:r>
            <a:r>
              <a:rPr lang="en-GB" sz="2000" dirty="0" smtClean="0">
                <a:latin typeface="Arial"/>
                <a:cs typeface="Arial"/>
              </a:rPr>
              <a:t> FV </a:t>
            </a:r>
            <a:r>
              <a:rPr lang="en-GB" sz="2000" dirty="0" err="1" smtClean="0">
                <a:latin typeface="Arial"/>
                <a:cs typeface="Arial"/>
              </a:rPr>
              <a:t>es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 err="1" smtClean="0">
                <a:latin typeface="Arial"/>
                <a:cs typeface="Arial"/>
              </a:rPr>
              <a:t>por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 err="1" smtClean="0">
                <a:latin typeface="Arial"/>
                <a:cs typeface="Arial"/>
              </a:rPr>
              <a:t>ello</a:t>
            </a:r>
            <a:r>
              <a:rPr lang="en-GB" sz="2000" dirty="0" smtClean="0">
                <a:latin typeface="Arial"/>
                <a:cs typeface="Arial"/>
              </a:rPr>
              <a:t> crucial.</a:t>
            </a:r>
            <a:endParaRPr lang="en-GB" sz="20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4" name="Grafi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9898"/>
            <a:ext cx="5064369" cy="391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2"/>
          <p:cNvSpPr txBox="1">
            <a:spLocks/>
          </p:cNvSpPr>
          <p:nvPr/>
        </p:nvSpPr>
        <p:spPr>
          <a:xfrm>
            <a:off x="5162795" y="3179312"/>
            <a:ext cx="3981206" cy="2293018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responsable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compras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tener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formación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técnica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discernir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entre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productos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aptos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no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aptos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clima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desértico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ofertados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fabricantes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nivel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mundial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Importancia</a:t>
            </a:r>
            <a:r>
              <a:rPr lang="de-DE" dirty="0" smtClean="0"/>
              <a:t> del </a:t>
            </a:r>
            <a:r>
              <a:rPr lang="de-DE" dirty="0" err="1" smtClean="0"/>
              <a:t>capital</a:t>
            </a:r>
            <a:r>
              <a:rPr lang="de-DE" dirty="0" smtClean="0"/>
              <a:t> </a:t>
            </a:r>
            <a:r>
              <a:rPr lang="de-DE" dirty="0" err="1" smtClean="0"/>
              <a:t>humano</a:t>
            </a:r>
            <a:r>
              <a:rPr lang="de-DE" dirty="0" smtClean="0"/>
              <a:t> en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de Q</a:t>
            </a:r>
            <a:endParaRPr lang="de-DE" dirty="0"/>
          </a:p>
        </p:txBody>
      </p:sp>
      <p:sp>
        <p:nvSpPr>
          <p:cNvPr id="13" name="Textplatzhalter 2"/>
          <p:cNvSpPr txBox="1">
            <a:spLocks/>
          </p:cNvSpPr>
          <p:nvPr/>
        </p:nvSpPr>
        <p:spPr>
          <a:xfrm>
            <a:off x="391670" y="1617784"/>
            <a:ext cx="7039417" cy="1041010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selección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un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producto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debe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basarse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cuestión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económica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sino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la </a:t>
            </a:r>
            <a:r>
              <a:rPr kumimoji="0" lang="en-GB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fiabilidad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largo </a:t>
            </a:r>
            <a:r>
              <a:rPr kumimoji="0" lang="en-GB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plazo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Grafik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5960" y="1448968"/>
            <a:ext cx="1195753" cy="93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platzhalter 2"/>
          <p:cNvSpPr txBox="1">
            <a:spLocks/>
          </p:cNvSpPr>
          <p:nvPr/>
        </p:nvSpPr>
        <p:spPr>
          <a:xfrm>
            <a:off x="391671" y="2656452"/>
            <a:ext cx="3434742" cy="1184022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mayoría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los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fallos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producen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durante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instalación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platzhalter 2"/>
          <p:cNvSpPr txBox="1">
            <a:spLocks/>
          </p:cNvSpPr>
          <p:nvPr/>
        </p:nvSpPr>
        <p:spPr>
          <a:xfrm>
            <a:off x="391670" y="3697467"/>
            <a:ext cx="3434743" cy="2281301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liderazgo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la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fase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instalación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mantenimiento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debe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correr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cargo de   personal con     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experiencia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         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climas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desérticos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Bild 1" descr="X:\02 Aufträge\201500420_GASAG\Fotos vor Ort\Zellriss und Zellbruch_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5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26413" y="2555414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18" descr="Z:\12 Share\_Fotos Kraftwerke\IMG_20150225_11212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/>
        </p:blipFill>
        <p:spPr bwMode="auto">
          <a:xfrm>
            <a:off x="6433922" y="2555414"/>
            <a:ext cx="244279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ier\Desktop\ANNEX 33_SPV applications in the desert\IMG-20121206-001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6413" y="4450964"/>
            <a:ext cx="5050301" cy="1696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Importancia</a:t>
            </a:r>
            <a:r>
              <a:rPr lang="de-DE" dirty="0" smtClean="0"/>
              <a:t> del </a:t>
            </a:r>
            <a:r>
              <a:rPr lang="de-DE" dirty="0" err="1" smtClean="0"/>
              <a:t>capital</a:t>
            </a:r>
            <a:r>
              <a:rPr lang="de-DE" dirty="0" smtClean="0"/>
              <a:t> </a:t>
            </a:r>
            <a:r>
              <a:rPr lang="de-DE" dirty="0" err="1" smtClean="0"/>
              <a:t>humano</a:t>
            </a:r>
            <a:r>
              <a:rPr lang="de-DE" dirty="0" smtClean="0"/>
              <a:t> en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de Q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499" y="1486890"/>
            <a:ext cx="4605021" cy="763937"/>
          </a:xfrm>
        </p:spPr>
        <p:txBody>
          <a:bodyPr/>
          <a:lstStyle/>
          <a:p>
            <a:r>
              <a:rPr lang="de-DE" sz="2000" dirty="0" err="1" smtClean="0"/>
              <a:t>Mercados</a:t>
            </a:r>
            <a:r>
              <a:rPr lang="de-DE" sz="2000" dirty="0" smtClean="0"/>
              <a:t> </a:t>
            </a:r>
            <a:r>
              <a:rPr lang="de-DE" sz="2000" dirty="0" err="1" smtClean="0"/>
              <a:t>nuevos</a:t>
            </a:r>
            <a:r>
              <a:rPr lang="de-DE" sz="2000" dirty="0" smtClean="0"/>
              <a:t> </a:t>
            </a:r>
            <a:r>
              <a:rPr lang="de-DE" sz="2000" dirty="0" err="1" smtClean="0"/>
              <a:t>con</a:t>
            </a:r>
            <a:r>
              <a:rPr lang="de-DE" sz="2000" dirty="0" smtClean="0"/>
              <a:t> </a:t>
            </a:r>
            <a:r>
              <a:rPr lang="de-DE" sz="2000" dirty="0" err="1" smtClean="0"/>
              <a:t>políticas</a:t>
            </a:r>
            <a:r>
              <a:rPr lang="de-DE" sz="2000" dirty="0" smtClean="0"/>
              <a:t> de </a:t>
            </a:r>
            <a:r>
              <a:rPr lang="de-DE" sz="2000" dirty="0" err="1" smtClean="0"/>
              <a:t>desarrollo</a:t>
            </a:r>
            <a:r>
              <a:rPr lang="de-DE" sz="2000" dirty="0" smtClean="0"/>
              <a:t> </a:t>
            </a:r>
            <a:r>
              <a:rPr lang="de-DE" sz="2000" dirty="0" err="1" smtClean="0"/>
              <a:t>muy</a:t>
            </a:r>
            <a:r>
              <a:rPr lang="de-DE" sz="2000" dirty="0" smtClean="0"/>
              <a:t> </a:t>
            </a:r>
            <a:r>
              <a:rPr lang="de-DE" sz="2000" dirty="0" err="1" smtClean="0"/>
              <a:t>ambiciosas</a:t>
            </a:r>
            <a:endParaRPr lang="de-DE" sz="20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6" name="Grafik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737" y="4450894"/>
            <a:ext cx="2665535" cy="172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2246550"/>
            <a:ext cx="2876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X:\05 SB Kraftwerke\16_pi-experts\01_Projekte\0005_Projekte_2011\005_ETA_9MW\3_COMMISSIONNING PHASE\SITE VISIT DEZEMBER 2011\Fotos_dic_2011\Asier\Gestell\DSCN49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3516" y="4461322"/>
            <a:ext cx="1343758" cy="17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X:\05 SB Kraftwerke\16_pi-experts\01_Projekte\0005_Projekte_2011\005_ETA_9MW\3_COMMISSIONNING PHASE\SITE VISIT DEZEMBER 2011\Fotos_dic_2011\Fotos\P11406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7450" y="4461322"/>
            <a:ext cx="2876550" cy="17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2"/>
          <p:cNvSpPr txBox="1">
            <a:spLocks/>
          </p:cNvSpPr>
          <p:nvPr/>
        </p:nvSpPr>
        <p:spPr>
          <a:xfrm>
            <a:off x="698499" y="2307099"/>
            <a:ext cx="4605021" cy="1077066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Potencias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instaladas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cercanas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los 100MWp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están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día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alto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riesgo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financiero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platzhalter 2"/>
          <p:cNvSpPr txBox="1">
            <a:spLocks/>
          </p:cNvSpPr>
          <p:nvPr/>
        </p:nvSpPr>
        <p:spPr>
          <a:xfrm>
            <a:off x="698499" y="3412301"/>
            <a:ext cx="5568951" cy="950545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calidad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dar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prestigio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tecnología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asegurar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reducir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riesgo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desastre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económico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37" y="1668548"/>
            <a:ext cx="8780463" cy="3860055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b="0" dirty="0" smtClean="0"/>
              <a:t>1.   </a:t>
            </a:r>
            <a:r>
              <a:rPr lang="de-DE" b="0" dirty="0" err="1" smtClean="0"/>
              <a:t>Ventajas</a:t>
            </a:r>
            <a:r>
              <a:rPr lang="de-DE" b="0" dirty="0" smtClean="0"/>
              <a:t> y </a:t>
            </a:r>
            <a:r>
              <a:rPr lang="de-DE" b="0" dirty="0" err="1" smtClean="0"/>
              <a:t>retos</a:t>
            </a:r>
            <a:r>
              <a:rPr lang="de-DE" b="0" dirty="0" smtClean="0"/>
              <a:t> del </a:t>
            </a:r>
            <a:r>
              <a:rPr lang="de-DE" b="0" dirty="0" err="1" smtClean="0"/>
              <a:t>desarrollo</a:t>
            </a:r>
            <a:r>
              <a:rPr lang="de-DE" b="0" dirty="0" smtClean="0"/>
              <a:t> de </a:t>
            </a:r>
            <a:r>
              <a:rPr lang="de-DE" b="0" dirty="0" err="1" smtClean="0"/>
              <a:t>plantas</a:t>
            </a:r>
            <a:r>
              <a:rPr lang="de-DE" b="0" dirty="0" smtClean="0"/>
              <a:t> FV en </a:t>
            </a:r>
            <a:r>
              <a:rPr lang="de-DE" b="0" dirty="0" err="1" smtClean="0"/>
              <a:t>climas</a:t>
            </a:r>
            <a:r>
              <a:rPr lang="de-DE" b="0" dirty="0" smtClean="0"/>
              <a:t>  </a:t>
            </a:r>
            <a:br>
              <a:rPr lang="de-DE" b="0" dirty="0" smtClean="0"/>
            </a:br>
            <a:r>
              <a:rPr lang="de-DE" b="0" dirty="0" smtClean="0"/>
              <a:t>      </a:t>
            </a:r>
            <a:r>
              <a:rPr lang="de-DE" b="0" dirty="0" err="1" smtClean="0"/>
              <a:t>desérticos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2.   </a:t>
            </a:r>
            <a:r>
              <a:rPr lang="de-DE" b="0" dirty="0" err="1" smtClean="0"/>
              <a:t>Importancia</a:t>
            </a:r>
            <a:r>
              <a:rPr lang="de-DE" b="0" dirty="0" smtClean="0"/>
              <a:t> del </a:t>
            </a:r>
            <a:r>
              <a:rPr lang="de-DE" b="0" dirty="0" err="1" smtClean="0"/>
              <a:t>capital</a:t>
            </a:r>
            <a:r>
              <a:rPr lang="de-DE" b="0" dirty="0" smtClean="0"/>
              <a:t> </a:t>
            </a:r>
            <a:r>
              <a:rPr lang="de-DE" b="0" dirty="0" err="1" smtClean="0"/>
              <a:t>humano</a:t>
            </a:r>
            <a:r>
              <a:rPr lang="de-DE" b="0" dirty="0" smtClean="0"/>
              <a:t> en </a:t>
            </a:r>
            <a:r>
              <a:rPr lang="de-DE" b="0" dirty="0" err="1" smtClean="0"/>
              <a:t>el</a:t>
            </a:r>
            <a:r>
              <a:rPr lang="de-DE" b="0" dirty="0" smtClean="0"/>
              <a:t> </a:t>
            </a:r>
            <a:r>
              <a:rPr lang="de-DE" b="0" dirty="0" err="1" smtClean="0"/>
              <a:t>control</a:t>
            </a:r>
            <a:r>
              <a:rPr lang="de-DE" b="0" dirty="0" smtClean="0"/>
              <a:t> de </a:t>
            </a:r>
            <a:r>
              <a:rPr lang="de-DE" b="0" dirty="0" err="1" smtClean="0"/>
              <a:t>calidad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Conclusiones 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499" y="1360277"/>
            <a:ext cx="8206350" cy="837033"/>
          </a:xfrm>
        </p:spPr>
        <p:txBody>
          <a:bodyPr/>
          <a:lstStyle/>
          <a:p>
            <a:r>
              <a:rPr lang="de-DE" sz="2000" dirty="0" err="1" smtClean="0"/>
              <a:t>Aplicaciones</a:t>
            </a:r>
            <a:r>
              <a:rPr lang="de-DE" sz="2000" dirty="0" smtClean="0"/>
              <a:t> FV a </a:t>
            </a:r>
            <a:r>
              <a:rPr lang="de-DE" sz="2000" dirty="0" err="1" smtClean="0"/>
              <a:t>gran</a:t>
            </a:r>
            <a:r>
              <a:rPr lang="de-DE" sz="2000" dirty="0" smtClean="0"/>
              <a:t> </a:t>
            </a:r>
            <a:r>
              <a:rPr lang="de-DE" sz="2000" dirty="0" err="1" smtClean="0"/>
              <a:t>escala</a:t>
            </a:r>
            <a:r>
              <a:rPr lang="de-DE" sz="2000" dirty="0" smtClean="0"/>
              <a:t> en </a:t>
            </a:r>
            <a:r>
              <a:rPr lang="de-DE" sz="2000" dirty="0" err="1" smtClean="0"/>
              <a:t>desiertos</a:t>
            </a:r>
            <a:r>
              <a:rPr lang="de-DE" sz="2000" dirty="0" smtClean="0"/>
              <a:t> </a:t>
            </a:r>
            <a:r>
              <a:rPr lang="de-DE" sz="2000" dirty="0" err="1" smtClean="0"/>
              <a:t>son</a:t>
            </a:r>
            <a:r>
              <a:rPr lang="de-DE" sz="2000" dirty="0" smtClean="0"/>
              <a:t> </a:t>
            </a:r>
            <a:r>
              <a:rPr lang="de-DE" sz="2000" dirty="0" err="1" smtClean="0"/>
              <a:t>viables</a:t>
            </a:r>
            <a:r>
              <a:rPr lang="de-DE" sz="2000" dirty="0" smtClean="0"/>
              <a:t> y rentables </a:t>
            </a:r>
          </a:p>
          <a:p>
            <a:endParaRPr lang="de-DE" dirty="0" smtClean="0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698499" y="1859678"/>
            <a:ext cx="7770251" cy="1073430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sumamente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importante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conocer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riesgos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incertidumbres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limitaciones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asociados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solares en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climas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98499" y="2956953"/>
            <a:ext cx="7770251" cy="967918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necesita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adaptar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lugares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climatología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hostil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los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cuales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apenas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experiencia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campo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698499" y="4051524"/>
            <a:ext cx="7770251" cy="914400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sz="2000" kern="0" dirty="0" err="1" smtClean="0">
                <a:latin typeface="+mn-lt"/>
              </a:rPr>
              <a:t>Iniciativas</a:t>
            </a:r>
            <a:r>
              <a:rPr lang="de-DE" sz="2000" kern="0" dirty="0" smtClean="0">
                <a:latin typeface="+mn-lt"/>
              </a:rPr>
              <a:t> </a:t>
            </a:r>
            <a:r>
              <a:rPr lang="de-DE" sz="2000" kern="0" dirty="0" err="1" smtClean="0">
                <a:latin typeface="+mn-lt"/>
              </a:rPr>
              <a:t>como</a:t>
            </a:r>
            <a:r>
              <a:rPr lang="de-DE" sz="2000" kern="0" dirty="0" smtClean="0">
                <a:latin typeface="+mn-lt"/>
              </a:rPr>
              <a:t> las del </a:t>
            </a:r>
            <a:r>
              <a:rPr lang="de-DE" sz="2000" b="1" kern="0" dirty="0" smtClean="0">
                <a:latin typeface="+mn-lt"/>
              </a:rPr>
              <a:t>SER</a:t>
            </a:r>
            <a:r>
              <a:rPr lang="de-DE" sz="2000" kern="0" dirty="0" smtClean="0">
                <a:latin typeface="+mn-lt"/>
              </a:rPr>
              <a:t>C </a:t>
            </a:r>
            <a:r>
              <a:rPr lang="de-DE" sz="2000" kern="0" dirty="0" smtClean="0">
                <a:latin typeface="+mn-lt"/>
              </a:rPr>
              <a:t>o la </a:t>
            </a:r>
            <a:r>
              <a:rPr lang="de-DE" sz="2000" b="1" kern="0" dirty="0" err="1" smtClean="0">
                <a:latin typeface="+mn-lt"/>
              </a:rPr>
              <a:t>Plataforma</a:t>
            </a:r>
            <a:r>
              <a:rPr lang="de-DE" sz="2000" b="1" kern="0" dirty="0" smtClean="0">
                <a:latin typeface="+mn-lt"/>
              </a:rPr>
              <a:t> Solar del </a:t>
            </a:r>
            <a:r>
              <a:rPr lang="de-DE" sz="2000" b="1" kern="0" dirty="0" err="1" smtClean="0">
                <a:latin typeface="+mn-lt"/>
              </a:rPr>
              <a:t>D</a:t>
            </a:r>
            <a:r>
              <a:rPr lang="de-DE" sz="2000" b="1" kern="0" dirty="0" err="1" smtClean="0">
                <a:latin typeface="+mn-lt"/>
              </a:rPr>
              <a:t>esierto</a:t>
            </a:r>
            <a:r>
              <a:rPr lang="de-DE" sz="2000" b="1" kern="0" dirty="0" smtClean="0">
                <a:latin typeface="+mn-lt"/>
              </a:rPr>
              <a:t> de </a:t>
            </a:r>
            <a:r>
              <a:rPr lang="de-DE" sz="2000" b="1" kern="0" dirty="0" err="1" smtClean="0">
                <a:latin typeface="+mn-lt"/>
              </a:rPr>
              <a:t>Atacama</a:t>
            </a:r>
            <a:r>
              <a:rPr lang="de-DE" sz="2000" kern="0" dirty="0" smtClean="0">
                <a:latin typeface="+mn-lt"/>
              </a:rPr>
              <a:t> </a:t>
            </a:r>
            <a:r>
              <a:rPr lang="de-DE" sz="2000" kern="0" dirty="0" err="1" smtClean="0">
                <a:latin typeface="+mn-lt"/>
              </a:rPr>
              <a:t>son</a:t>
            </a:r>
            <a:r>
              <a:rPr lang="de-DE" sz="2000" kern="0" dirty="0" smtClean="0">
                <a:latin typeface="+mn-lt"/>
              </a:rPr>
              <a:t> </a:t>
            </a:r>
            <a:r>
              <a:rPr lang="de-DE" sz="2000" kern="0" dirty="0" smtClean="0">
                <a:latin typeface="+mn-lt"/>
              </a:rPr>
              <a:t>de </a:t>
            </a:r>
            <a:r>
              <a:rPr lang="de-DE" sz="2000" kern="0" dirty="0" err="1" smtClean="0">
                <a:latin typeface="+mn-lt"/>
              </a:rPr>
              <a:t>suma</a:t>
            </a:r>
            <a:r>
              <a:rPr lang="de-DE" sz="2000" kern="0" dirty="0" smtClean="0">
                <a:latin typeface="+mn-lt"/>
              </a:rPr>
              <a:t> </a:t>
            </a:r>
            <a:r>
              <a:rPr lang="de-DE" sz="2000" kern="0" dirty="0" err="1" smtClean="0">
                <a:latin typeface="+mn-lt"/>
              </a:rPr>
              <a:t>importancia</a:t>
            </a:r>
            <a:r>
              <a:rPr lang="de-DE" sz="2000" kern="0" dirty="0" smtClean="0">
                <a:latin typeface="+mn-lt"/>
              </a:rPr>
              <a:t> </a:t>
            </a:r>
            <a:r>
              <a:rPr lang="de-DE" sz="2000" kern="0" dirty="0" err="1" smtClean="0">
                <a:latin typeface="+mn-lt"/>
              </a:rPr>
              <a:t>ya</a:t>
            </a:r>
            <a:r>
              <a:rPr lang="de-DE" sz="2000" kern="0" dirty="0" smtClean="0">
                <a:latin typeface="+mn-lt"/>
              </a:rPr>
              <a:t> </a:t>
            </a:r>
            <a:r>
              <a:rPr lang="de-DE" sz="2000" kern="0" dirty="0" err="1" smtClean="0">
                <a:latin typeface="+mn-lt"/>
              </a:rPr>
              <a:t>que</a:t>
            </a:r>
            <a:r>
              <a:rPr lang="de-DE" sz="2000" kern="0" dirty="0" smtClean="0">
                <a:latin typeface="+mn-lt"/>
              </a:rPr>
              <a:t> </a:t>
            </a:r>
            <a:r>
              <a:rPr lang="de-DE" sz="2000" kern="0" dirty="0" err="1" smtClean="0">
                <a:latin typeface="+mn-lt"/>
              </a:rPr>
              <a:t>ayudan</a:t>
            </a:r>
            <a:r>
              <a:rPr lang="de-DE" sz="2000" kern="0" dirty="0" smtClean="0">
                <a:latin typeface="+mn-lt"/>
              </a:rPr>
              <a:t> a </a:t>
            </a:r>
            <a:r>
              <a:rPr lang="de-DE" sz="2000" kern="0" dirty="0" err="1" smtClean="0">
                <a:latin typeface="+mn-lt"/>
              </a:rPr>
              <a:t>investigar</a:t>
            </a:r>
            <a:r>
              <a:rPr lang="de-DE" sz="2000" kern="0" dirty="0" smtClean="0">
                <a:latin typeface="+mn-lt"/>
              </a:rPr>
              <a:t> </a:t>
            </a:r>
            <a:r>
              <a:rPr lang="de-DE" sz="2000" kern="0" dirty="0" err="1" smtClean="0">
                <a:latin typeface="+mn-lt"/>
              </a:rPr>
              <a:t>soluciones</a:t>
            </a:r>
            <a:r>
              <a:rPr lang="de-DE" sz="2000" kern="0" dirty="0" smtClean="0">
                <a:latin typeface="+mn-lt"/>
              </a:rPr>
              <a:t> in situ </a:t>
            </a:r>
            <a:r>
              <a:rPr lang="de-DE" sz="2000" kern="0" dirty="0" err="1" smtClean="0">
                <a:latin typeface="+mn-lt"/>
              </a:rPr>
              <a:t>bajo</a:t>
            </a:r>
            <a:r>
              <a:rPr lang="de-DE" sz="2000" kern="0" dirty="0" smtClean="0">
                <a:latin typeface="+mn-lt"/>
              </a:rPr>
              <a:t> </a:t>
            </a:r>
            <a:r>
              <a:rPr lang="de-DE" sz="2000" kern="0" dirty="0" err="1" smtClean="0">
                <a:latin typeface="+mn-lt"/>
              </a:rPr>
              <a:t>condiciones</a:t>
            </a:r>
            <a:r>
              <a:rPr lang="de-DE" sz="2000" kern="0" dirty="0" smtClean="0">
                <a:latin typeface="+mn-lt"/>
              </a:rPr>
              <a:t> </a:t>
            </a:r>
            <a:r>
              <a:rPr lang="de-DE" sz="2000" kern="0" dirty="0" err="1" smtClean="0">
                <a:latin typeface="+mn-lt"/>
              </a:rPr>
              <a:t>climáticas</a:t>
            </a:r>
            <a:r>
              <a:rPr lang="de-DE" sz="2000" kern="0" dirty="0" smtClean="0">
                <a:latin typeface="+mn-lt"/>
              </a:rPr>
              <a:t> de </a:t>
            </a:r>
            <a:r>
              <a:rPr lang="de-DE" sz="2000" kern="0" dirty="0" err="1" smtClean="0">
                <a:latin typeface="+mn-lt"/>
              </a:rPr>
              <a:t>operaciones</a:t>
            </a:r>
            <a:r>
              <a:rPr lang="de-DE" sz="2000" kern="0" dirty="0" smtClean="0">
                <a:latin typeface="+mn-lt"/>
              </a:rPr>
              <a:t> reales </a:t>
            </a:r>
            <a:r>
              <a:rPr lang="de-DE" sz="2000" kern="0" dirty="0" err="1" smtClean="0">
                <a:latin typeface="+mn-lt"/>
              </a:rPr>
              <a:t>formando</a:t>
            </a:r>
            <a:r>
              <a:rPr lang="de-DE" sz="2000" kern="0" dirty="0" smtClean="0">
                <a:latin typeface="+mn-lt"/>
              </a:rPr>
              <a:t> a personal </a:t>
            </a:r>
            <a:r>
              <a:rPr lang="de-DE" sz="2000" kern="0" dirty="0" err="1" smtClean="0">
                <a:latin typeface="+mn-lt"/>
              </a:rPr>
              <a:t>local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701170" y="5430129"/>
            <a:ext cx="7770251" cy="710416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capacitación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personal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ayuda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independizar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mercado</a:t>
            </a:r>
            <a:r>
              <a:rPr lang="de-DE" sz="2000" kern="0" dirty="0" smtClean="0">
                <a:latin typeface="+mn-lt"/>
              </a:rPr>
              <a:t> y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reducir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costes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bgerundetes Rechteck 27"/>
          <p:cNvSpPr/>
          <p:nvPr/>
        </p:nvSpPr>
        <p:spPr>
          <a:xfrm>
            <a:off x="3130055" y="5662540"/>
            <a:ext cx="2271929" cy="5835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solidFill>
                  <a:srgbClr val="FF0000"/>
                </a:solidFill>
              </a:rPr>
              <a:t>0,03% del </a:t>
            </a:r>
            <a:r>
              <a:rPr lang="de-DE" b="1" i="1" dirty="0" err="1" smtClean="0">
                <a:solidFill>
                  <a:srgbClr val="FF0000"/>
                </a:solidFill>
              </a:rPr>
              <a:t>Capex</a:t>
            </a:r>
            <a:endParaRPr lang="de-DE" b="1" i="1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Conclusiones</a:t>
            </a:r>
            <a:endParaRPr lang="de-DE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690158" y="1533358"/>
            <a:ext cx="7770251" cy="450167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lang="de-DE" sz="2000" kern="0" dirty="0" smtClean="0">
                <a:latin typeface="+mn-lt"/>
              </a:rPr>
              <a:t>Q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e-DE" sz="2000" kern="0" dirty="0" err="1" smtClean="0">
                <a:latin typeface="+mn-lt"/>
              </a:rPr>
              <a:t>debe</a:t>
            </a:r>
            <a:r>
              <a:rPr lang="de-DE" sz="2000" kern="0" dirty="0" smtClean="0">
                <a:latin typeface="+mn-lt"/>
              </a:rPr>
              <a:t> </a:t>
            </a:r>
            <a:r>
              <a:rPr lang="de-DE" sz="2000" kern="0" dirty="0" err="1" smtClean="0">
                <a:latin typeface="+mn-lt"/>
              </a:rPr>
              <a:t>realizarse</a:t>
            </a:r>
            <a:r>
              <a:rPr lang="de-DE" sz="2000" kern="0" dirty="0" smtClean="0">
                <a:latin typeface="+mn-lt"/>
              </a:rPr>
              <a:t> en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proyecto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355709" y="5085469"/>
            <a:ext cx="1927274" cy="11605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 smtClean="0">
                <a:solidFill>
                  <a:schemeClr val="tx1"/>
                </a:solidFill>
              </a:rPr>
              <a:t>Auditoría</a:t>
            </a:r>
            <a:r>
              <a:rPr lang="de-DE" b="1" i="1" dirty="0" smtClean="0">
                <a:solidFill>
                  <a:schemeClr val="tx1"/>
                </a:solidFill>
              </a:rPr>
              <a:t> de </a:t>
            </a:r>
            <a:r>
              <a:rPr lang="de-DE" b="1" i="1" dirty="0" err="1" smtClean="0">
                <a:solidFill>
                  <a:schemeClr val="tx1"/>
                </a:solidFill>
              </a:rPr>
              <a:t>fábrica</a:t>
            </a:r>
            <a:r>
              <a:rPr lang="de-DE" b="1" i="1" dirty="0" smtClean="0">
                <a:solidFill>
                  <a:schemeClr val="tx1"/>
                </a:solidFill>
              </a:rPr>
              <a:t> y </a:t>
            </a:r>
            <a:r>
              <a:rPr lang="de-DE" b="1" i="1" dirty="0" err="1" smtClean="0">
                <a:solidFill>
                  <a:schemeClr val="tx1"/>
                </a:solidFill>
              </a:rPr>
              <a:t>supervisión</a:t>
            </a:r>
            <a:r>
              <a:rPr lang="de-DE" b="1" i="1" dirty="0" smtClean="0">
                <a:solidFill>
                  <a:schemeClr val="tx1"/>
                </a:solidFill>
              </a:rPr>
              <a:t> de la </a:t>
            </a:r>
            <a:r>
              <a:rPr lang="de-DE" b="1" i="1" dirty="0" err="1" smtClean="0">
                <a:solidFill>
                  <a:schemeClr val="tx1"/>
                </a:solidFill>
              </a:rPr>
              <a:t>producción</a:t>
            </a:r>
            <a:endParaRPr lang="de-DE" b="1" i="1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6274190" y="3938950"/>
            <a:ext cx="1927274" cy="6893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 smtClean="0">
                <a:solidFill>
                  <a:schemeClr val="tx1"/>
                </a:solidFill>
              </a:rPr>
              <a:t>Análisis</a:t>
            </a:r>
            <a:r>
              <a:rPr lang="de-DE" b="1" i="1" dirty="0" smtClean="0">
                <a:solidFill>
                  <a:schemeClr val="tx1"/>
                </a:solidFill>
              </a:rPr>
              <a:t> del PR</a:t>
            </a:r>
            <a:endParaRPr lang="de-DE" b="1" i="1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363538" y="4009290"/>
            <a:ext cx="1927274" cy="6893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 smtClean="0">
                <a:solidFill>
                  <a:schemeClr val="tx1"/>
                </a:solidFill>
              </a:rPr>
              <a:t>Pruebas</a:t>
            </a:r>
            <a:r>
              <a:rPr lang="de-DE" b="1" i="1" dirty="0" smtClean="0">
                <a:solidFill>
                  <a:schemeClr val="tx1"/>
                </a:solidFill>
              </a:rPr>
              <a:t> de </a:t>
            </a:r>
            <a:r>
              <a:rPr lang="de-DE" b="1" i="1" dirty="0" err="1" smtClean="0">
                <a:solidFill>
                  <a:schemeClr val="tx1"/>
                </a:solidFill>
              </a:rPr>
              <a:t>laboratorio</a:t>
            </a:r>
            <a:endParaRPr lang="de-DE" b="1" i="1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355709" y="2947460"/>
            <a:ext cx="1927274" cy="6893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 smtClean="0">
                <a:solidFill>
                  <a:schemeClr val="tx1"/>
                </a:solidFill>
              </a:rPr>
              <a:t>Dise</a:t>
            </a:r>
            <a:r>
              <a:rPr lang="de-DE" b="1" i="1" dirty="0" err="1" smtClean="0">
                <a:solidFill>
                  <a:schemeClr val="tx1"/>
                </a:solidFill>
                <a:latin typeface="Arial"/>
                <a:cs typeface="Arial"/>
              </a:rPr>
              <a:t>ño</a:t>
            </a:r>
            <a:r>
              <a:rPr lang="de-DE" b="1" i="1" dirty="0" smtClean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de-DE" b="1" i="1" dirty="0" err="1" smtClean="0">
                <a:solidFill>
                  <a:schemeClr val="tx1"/>
                </a:solidFill>
                <a:latin typeface="Arial"/>
                <a:cs typeface="Arial"/>
              </a:rPr>
              <a:t>planta</a:t>
            </a:r>
            <a:endParaRPr lang="de-DE" b="1" i="1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6274190" y="2855735"/>
            <a:ext cx="1927274" cy="6893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 smtClean="0">
                <a:solidFill>
                  <a:schemeClr val="tx1"/>
                </a:solidFill>
              </a:rPr>
              <a:t>Mediciones</a:t>
            </a:r>
            <a:r>
              <a:rPr lang="de-DE" b="1" i="1" dirty="0" smtClean="0">
                <a:solidFill>
                  <a:schemeClr val="tx1"/>
                </a:solidFill>
              </a:rPr>
              <a:t> en </a:t>
            </a:r>
            <a:r>
              <a:rPr lang="de-DE" b="1" i="1" dirty="0" err="1" smtClean="0">
                <a:solidFill>
                  <a:schemeClr val="tx1"/>
                </a:solidFill>
              </a:rPr>
              <a:t>campo</a:t>
            </a:r>
            <a:endParaRPr lang="de-DE" b="1" i="1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2841674" y="2082001"/>
            <a:ext cx="3024554" cy="8862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de-DE" b="1" i="1" dirty="0" err="1" smtClean="0">
                <a:solidFill>
                  <a:schemeClr val="tx1"/>
                </a:solidFill>
              </a:rPr>
              <a:t>Supervisión</a:t>
            </a:r>
            <a:r>
              <a:rPr lang="de-DE" b="1" i="1" dirty="0" smtClean="0">
                <a:solidFill>
                  <a:schemeClr val="tx1"/>
                </a:solidFill>
              </a:rPr>
              <a:t> del </a:t>
            </a:r>
            <a:r>
              <a:rPr lang="de-DE" b="1" i="1" dirty="0" err="1" smtClean="0">
                <a:solidFill>
                  <a:schemeClr val="tx1"/>
                </a:solidFill>
              </a:rPr>
              <a:t>transporte</a:t>
            </a:r>
            <a:r>
              <a:rPr lang="de-DE" b="1" i="1" dirty="0" smtClean="0">
                <a:solidFill>
                  <a:schemeClr val="tx1"/>
                </a:solidFill>
              </a:rPr>
              <a:t> de </a:t>
            </a:r>
            <a:r>
              <a:rPr lang="de-DE" b="1" i="1" dirty="0" err="1" smtClean="0">
                <a:solidFill>
                  <a:schemeClr val="tx1"/>
                </a:solidFill>
              </a:rPr>
              <a:t>módulos</a:t>
            </a:r>
            <a:endParaRPr lang="de-DE" b="1" i="1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6274190" y="5226149"/>
            <a:ext cx="1927274" cy="6893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err="1" smtClean="0">
                <a:solidFill>
                  <a:schemeClr val="tx1"/>
                </a:solidFill>
              </a:rPr>
              <a:t>Recepción</a:t>
            </a:r>
            <a:r>
              <a:rPr lang="de-DE" b="1" i="1" dirty="0" smtClean="0">
                <a:solidFill>
                  <a:schemeClr val="tx1"/>
                </a:solidFill>
              </a:rPr>
              <a:t> </a:t>
            </a:r>
            <a:r>
              <a:rPr lang="de-DE" b="1" i="1" dirty="0" err="1" smtClean="0">
                <a:solidFill>
                  <a:schemeClr val="tx1"/>
                </a:solidFill>
              </a:rPr>
              <a:t>provisional</a:t>
            </a:r>
            <a:endParaRPr lang="de-DE" b="1" i="1" dirty="0">
              <a:solidFill>
                <a:schemeClr val="tx1"/>
              </a:solidFill>
            </a:endParaRPr>
          </a:p>
        </p:txBody>
      </p:sp>
      <p:graphicFrame>
        <p:nvGraphicFramePr>
          <p:cNvPr id="31" name="Diagramm 30"/>
          <p:cNvGraphicFramePr/>
          <p:nvPr/>
        </p:nvGraphicFramePr>
        <p:xfrm>
          <a:off x="3425484" y="3713868"/>
          <a:ext cx="1688124" cy="131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Pfeil nach unten 20"/>
          <p:cNvSpPr/>
          <p:nvPr/>
        </p:nvSpPr>
        <p:spPr>
          <a:xfrm rot="17520126">
            <a:off x="2736385" y="3075725"/>
            <a:ext cx="369483" cy="938653"/>
          </a:xfrm>
          <a:prstGeom prst="downArrow">
            <a:avLst>
              <a:gd name="adj1" fmla="val 43742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endParaRPr lang="de-DE"/>
          </a:p>
        </p:txBody>
      </p:sp>
      <p:sp>
        <p:nvSpPr>
          <p:cNvPr id="22" name="Pfeil nach unten 21"/>
          <p:cNvSpPr/>
          <p:nvPr/>
        </p:nvSpPr>
        <p:spPr>
          <a:xfrm rot="16200000">
            <a:off x="2694180" y="3861056"/>
            <a:ext cx="369483" cy="938653"/>
          </a:xfrm>
          <a:prstGeom prst="downArrow">
            <a:avLst>
              <a:gd name="adj1" fmla="val 43742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unten 22"/>
          <p:cNvSpPr/>
          <p:nvPr/>
        </p:nvSpPr>
        <p:spPr>
          <a:xfrm rot="5400000">
            <a:off x="5496663" y="3828714"/>
            <a:ext cx="369483" cy="938653"/>
          </a:xfrm>
          <a:prstGeom prst="downArrow">
            <a:avLst>
              <a:gd name="adj1" fmla="val 43742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/>
          <p:cNvSpPr/>
          <p:nvPr/>
        </p:nvSpPr>
        <p:spPr>
          <a:xfrm rot="4199537">
            <a:off x="5433076" y="3062779"/>
            <a:ext cx="369483" cy="938653"/>
          </a:xfrm>
          <a:prstGeom prst="downArrow">
            <a:avLst>
              <a:gd name="adj1" fmla="val 43742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unten 24"/>
          <p:cNvSpPr/>
          <p:nvPr/>
        </p:nvSpPr>
        <p:spPr>
          <a:xfrm>
            <a:off x="4070470" y="3015051"/>
            <a:ext cx="369483" cy="621726"/>
          </a:xfrm>
          <a:prstGeom prst="downArrow">
            <a:avLst>
              <a:gd name="adj1" fmla="val 43742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unten 25"/>
          <p:cNvSpPr/>
          <p:nvPr/>
        </p:nvSpPr>
        <p:spPr>
          <a:xfrm rot="14480295">
            <a:off x="2783363" y="4559597"/>
            <a:ext cx="369483" cy="1264124"/>
          </a:xfrm>
          <a:prstGeom prst="downArrow">
            <a:avLst>
              <a:gd name="adj1" fmla="val 43742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unten 26"/>
          <p:cNvSpPr/>
          <p:nvPr/>
        </p:nvSpPr>
        <p:spPr>
          <a:xfrm rot="7114248">
            <a:off x="5389732" y="4537816"/>
            <a:ext cx="369483" cy="1264124"/>
          </a:xfrm>
          <a:prstGeom prst="downArrow">
            <a:avLst>
              <a:gd name="adj1" fmla="val 43742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4084538" y="5097086"/>
            <a:ext cx="369483" cy="621726"/>
          </a:xfrm>
          <a:prstGeom prst="downArrow">
            <a:avLst>
              <a:gd name="adj1" fmla="val 43742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Graphic spid="31" grpId="0">
        <p:bldAsOne/>
      </p:bldGraphic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 Photovoltaik Institut Berlin AG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7644" y="1416550"/>
            <a:ext cx="4540757" cy="356937"/>
          </a:xfrm>
        </p:spPr>
        <p:txBody>
          <a:bodyPr/>
          <a:lstStyle/>
          <a:p>
            <a:r>
              <a:rPr lang="de-DE" dirty="0" err="1" smtClean="0"/>
              <a:t>Consultoría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</a:t>
            </a:r>
            <a:r>
              <a:rPr lang="de-DE" dirty="0" err="1" smtClean="0"/>
              <a:t>tres</a:t>
            </a:r>
            <a:r>
              <a:rPr lang="de-DE" dirty="0" smtClean="0"/>
              <a:t> </a:t>
            </a:r>
            <a:r>
              <a:rPr lang="de-DE" dirty="0" err="1" smtClean="0"/>
              <a:t>campos</a:t>
            </a:r>
            <a:r>
              <a:rPr lang="de-DE" dirty="0" smtClean="0"/>
              <a:t> de </a:t>
            </a:r>
            <a:r>
              <a:rPr lang="de-DE" dirty="0" err="1" smtClean="0"/>
              <a:t>actividad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004" y="4771587"/>
            <a:ext cx="2415954" cy="140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 descr="X:\05 SB Kraftwerke\16_pi-experts\01_Projekte\0005_Projekte_2011\005_ETA_9MW\3_COMMISSIONNING PHASE\SITE VISIT DEZEMBER 2011\Fotos_dic_2011\Fotos\Module\P11408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003" y="3216555"/>
            <a:ext cx="2418561" cy="152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 descr="C:\Users\Asier\Desktop\CHILE\Vortrag\fotos de Alackama\WP_20151002_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0004" y="1388420"/>
            <a:ext cx="2415954" cy="1800000"/>
          </a:xfrm>
          <a:prstGeom prst="rect">
            <a:avLst/>
          </a:prstGeom>
          <a:noFill/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393904" y="1759419"/>
            <a:ext cx="5936566" cy="1174248"/>
          </a:xfrm>
          <a:prstGeom prst="rect">
            <a:avLst/>
          </a:prstGeom>
        </p:spPr>
        <p:txBody>
          <a:bodyPr/>
          <a:lstStyle/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Sistemas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fotovoltaicos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dise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ño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recepción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diagnóstico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errores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en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campo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control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calidad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, TDD,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auditoría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 de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plantas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fotovoltaicas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estudios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producción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programas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capacitación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creación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de-D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licitaciones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de-D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estudios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de </a:t>
            </a:r>
            <a:r>
              <a:rPr kumimoji="0" lang="de-D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viabilidad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platzhalter 2"/>
          <p:cNvSpPr txBox="1">
            <a:spLocks/>
          </p:cNvSpPr>
          <p:nvPr/>
        </p:nvSpPr>
        <p:spPr>
          <a:xfrm>
            <a:off x="393904" y="3833354"/>
            <a:ext cx="5936566" cy="836370"/>
          </a:xfrm>
          <a:prstGeom prst="rect">
            <a:avLst/>
          </a:prstGeom>
        </p:spPr>
        <p:txBody>
          <a:bodyPr/>
          <a:lstStyle/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Pruebas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en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laboratorio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acreditado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certificación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módulos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fotovoltaicos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diagnóstico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control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Q,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auditorías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en </a:t>
            </a:r>
            <a:r>
              <a:rPr kumimoji="0" lang="de-D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fábrica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  <p:sp>
        <p:nvSpPr>
          <p:cNvPr id="17" name="Textplatzhalter 2"/>
          <p:cNvSpPr txBox="1">
            <a:spLocks/>
          </p:cNvSpPr>
          <p:nvPr/>
        </p:nvSpPr>
        <p:spPr>
          <a:xfrm>
            <a:off x="393904" y="3160284"/>
            <a:ext cx="5936566" cy="687138"/>
          </a:xfrm>
          <a:prstGeom prst="rect">
            <a:avLst/>
          </a:prstGeom>
        </p:spPr>
        <p:txBody>
          <a:bodyPr/>
          <a:lstStyle/>
          <a:p>
            <a:pPr marL="363538" marR="0" lvl="1" indent="-185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Departamento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I+D: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certificación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nuevas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tecnologías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proyectos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investigación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</a:t>
            </a:r>
            <a:r>
              <a:rPr kumimoji="0" lang="de-DE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publicaciones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Textplatzhalter 2"/>
          <p:cNvSpPr txBox="1">
            <a:spLocks/>
          </p:cNvSpPr>
          <p:nvPr/>
        </p:nvSpPr>
        <p:spPr>
          <a:xfrm>
            <a:off x="135780" y="4783800"/>
            <a:ext cx="5800786" cy="605624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Actividad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internacional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(Europa,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Latinoamérica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Medio)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platzhalter 2"/>
          <p:cNvSpPr txBox="1">
            <a:spLocks/>
          </p:cNvSpPr>
          <p:nvPr/>
        </p:nvSpPr>
        <p:spPr>
          <a:xfrm>
            <a:off x="135780" y="5501968"/>
            <a:ext cx="5800786" cy="578031"/>
          </a:xfrm>
          <a:prstGeom prst="rect">
            <a:avLst/>
          </a:prstGeom>
        </p:spPr>
        <p:txBody>
          <a:bodyPr/>
          <a:lstStyle/>
          <a:p>
            <a:pPr marL="176213" lvl="0" indent="-176213" eaLnBrk="0" hangingPunct="0">
              <a:spcBef>
                <a:spcPct val="20000"/>
              </a:spcBef>
              <a:buFontTx/>
              <a:buChar char="•"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Clientes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bancos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EPCistas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fondos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gobiernos</a:t>
            </a:r>
            <a:r>
              <a:rPr lang="de-DE" sz="1600" kern="0" dirty="0" smtClean="0"/>
              <a:t>, </a:t>
            </a:r>
            <a:r>
              <a:rPr lang="de-DE" sz="1600" kern="0" dirty="0" err="1" smtClean="0"/>
              <a:t>fabricantes</a:t>
            </a:r>
            <a:r>
              <a:rPr lang="de-DE" sz="1600" kern="0" dirty="0" smtClean="0"/>
              <a:t> de </a:t>
            </a:r>
            <a:r>
              <a:rPr lang="de-DE" sz="1600" kern="0" dirty="0" err="1" smtClean="0"/>
              <a:t>paneles</a:t>
            </a:r>
            <a:r>
              <a:rPr lang="de-DE" sz="1600" kern="0" dirty="0" smtClean="0"/>
              <a:t>,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inversores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privados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Muchas </a:t>
            </a:r>
            <a:r>
              <a:rPr lang="de-DE" dirty="0" err="1" smtClean="0"/>
              <a:t>gracias</a:t>
            </a:r>
            <a:r>
              <a:rPr lang="de-DE" dirty="0" smtClean="0"/>
              <a:t> </a:t>
            </a:r>
            <a:r>
              <a:rPr lang="de-DE" dirty="0" err="1" smtClean="0"/>
              <a:t>por</a:t>
            </a:r>
            <a:r>
              <a:rPr lang="de-DE" dirty="0" smtClean="0"/>
              <a:t> </a:t>
            </a:r>
            <a:r>
              <a:rPr lang="de-DE" dirty="0" err="1" smtClean="0"/>
              <a:t>su</a:t>
            </a:r>
            <a:r>
              <a:rPr lang="de-DE" dirty="0" smtClean="0"/>
              <a:t> </a:t>
            </a:r>
            <a:r>
              <a:rPr lang="de-DE" dirty="0" err="1" smtClean="0"/>
              <a:t>atención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80203" y="1669774"/>
            <a:ext cx="3976858" cy="651395"/>
          </a:xfrm>
        </p:spPr>
        <p:txBody>
          <a:bodyPr/>
          <a:lstStyle/>
          <a:p>
            <a:pPr>
              <a:buNone/>
            </a:pPr>
            <a:r>
              <a:rPr lang="de-DE" sz="3600" dirty="0" smtClean="0">
                <a:latin typeface="Arial"/>
                <a:cs typeface="Arial"/>
              </a:rPr>
              <a:t>¿</a:t>
            </a:r>
            <a:r>
              <a:rPr lang="de-DE" sz="3600" dirty="0" smtClean="0"/>
              <a:t>PREGUNTAS?</a:t>
            </a:r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363538" y="2968287"/>
            <a:ext cx="3969318" cy="2982349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Dipl. Ing. Asier Ukar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Senior Technical Manager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PV Systems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ukar@pi-berlin.com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+49 30 814 52 64-402 (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office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+49 1777 44 7551 (mobile)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Wrangelstrasse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100 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10997 Berlin, Germany</a:t>
            </a:r>
          </a:p>
        </p:txBody>
      </p:sp>
      <p:pic>
        <p:nvPicPr>
          <p:cNvPr id="2057" name="Bild 2" descr="montilla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2856" y="2855743"/>
            <a:ext cx="1438275" cy="1076325"/>
          </a:xfrm>
          <a:prstGeom prst="rect">
            <a:avLst/>
          </a:prstGeom>
          <a:noFill/>
        </p:spPr>
      </p:pic>
      <p:pic>
        <p:nvPicPr>
          <p:cNvPr id="2056" name="Bild 5" descr="DSC_0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1131" y="2855743"/>
            <a:ext cx="1438275" cy="1076325"/>
          </a:xfrm>
          <a:prstGeom prst="rect">
            <a:avLst/>
          </a:prstGeom>
          <a:noFill/>
        </p:spPr>
      </p:pic>
      <p:pic>
        <p:nvPicPr>
          <p:cNvPr id="2055" name="Bild 7" descr="jerez de los caballer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2856" y="3932068"/>
            <a:ext cx="1438275" cy="1076325"/>
          </a:xfrm>
          <a:prstGeom prst="rect">
            <a:avLst/>
          </a:prstGeom>
          <a:noFill/>
        </p:spPr>
      </p:pic>
      <p:pic>
        <p:nvPicPr>
          <p:cNvPr id="2054" name="Bild 12" descr="DSCN35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1131" y="3932068"/>
            <a:ext cx="1438275" cy="1076325"/>
          </a:xfrm>
          <a:prstGeom prst="rect">
            <a:avLst/>
          </a:prstGeom>
          <a:noFill/>
        </p:spPr>
      </p:pic>
      <p:pic>
        <p:nvPicPr>
          <p:cNvPr id="2053" name="Bild 11" descr="DSC_14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2856" y="5008393"/>
            <a:ext cx="1438275" cy="1076325"/>
          </a:xfrm>
          <a:prstGeom prst="rect">
            <a:avLst/>
          </a:prstGeom>
          <a:noFill/>
        </p:spPr>
      </p:pic>
      <p:pic>
        <p:nvPicPr>
          <p:cNvPr id="2052" name="Bild 6" descr="IMG_0615"/>
          <p:cNvPicPr>
            <a:picLocks noChangeAspect="1" noChangeArrowheads="1"/>
          </p:cNvPicPr>
          <p:nvPr/>
        </p:nvPicPr>
        <p:blipFill>
          <a:blip r:embed="rId7" cstate="print">
            <a:lum bright="18000" contrast="14000"/>
          </a:blip>
          <a:srcRect/>
          <a:stretch>
            <a:fillRect/>
          </a:stretch>
        </p:blipFill>
        <p:spPr bwMode="auto">
          <a:xfrm>
            <a:off x="5771131" y="5008393"/>
            <a:ext cx="1438275" cy="1076325"/>
          </a:xfrm>
          <a:prstGeom prst="rect">
            <a:avLst/>
          </a:prstGeom>
          <a:noFill/>
        </p:spPr>
      </p:pic>
      <p:pic>
        <p:nvPicPr>
          <p:cNvPr id="2050" name="Bild 9" descr="Modul beschädigt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9406" y="5008392"/>
            <a:ext cx="1438275" cy="1076325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6915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0601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Grafik 18" descr="X:\02 Aufträge\201400600_Aravapower_Ktura\1.Besuch April 2014\03_Bilder\IMG_460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02665" y="3932067"/>
            <a:ext cx="142024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Benjamin Lippke\Desktop\Schneckenspur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09406" y="2855743"/>
            <a:ext cx="1431534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37" y="1668548"/>
            <a:ext cx="8780463" cy="3860055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Ventajas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FV en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desérticos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>2.   </a:t>
            </a:r>
            <a:r>
              <a:rPr lang="de-DE" b="0" dirty="0" err="1" smtClean="0"/>
              <a:t>Importancia</a:t>
            </a:r>
            <a:r>
              <a:rPr lang="de-DE" b="0" dirty="0" smtClean="0"/>
              <a:t> del </a:t>
            </a:r>
            <a:r>
              <a:rPr lang="de-DE" b="0" dirty="0" err="1" smtClean="0"/>
              <a:t>capital</a:t>
            </a:r>
            <a:r>
              <a:rPr lang="de-DE" b="0" dirty="0" smtClean="0"/>
              <a:t> </a:t>
            </a:r>
            <a:r>
              <a:rPr lang="de-DE" b="0" dirty="0" err="1" smtClean="0"/>
              <a:t>humano</a:t>
            </a:r>
            <a:r>
              <a:rPr lang="de-DE" b="0" dirty="0" smtClean="0"/>
              <a:t> en </a:t>
            </a:r>
            <a:r>
              <a:rPr lang="de-DE" b="0" dirty="0" err="1" smtClean="0"/>
              <a:t>el</a:t>
            </a:r>
            <a:r>
              <a:rPr lang="de-DE" b="0" dirty="0" smtClean="0"/>
              <a:t> </a:t>
            </a:r>
            <a:r>
              <a:rPr lang="de-DE" b="0" dirty="0" err="1" smtClean="0"/>
              <a:t>control</a:t>
            </a:r>
            <a:r>
              <a:rPr lang="de-DE" b="0" dirty="0" smtClean="0"/>
              <a:t> de </a:t>
            </a:r>
            <a:r>
              <a:rPr lang="de-DE" b="0" dirty="0" err="1" smtClean="0"/>
              <a:t>calidad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3.   Conclusiones  </a:t>
            </a:r>
            <a:endParaRPr lang="de-DE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Actividad</a:t>
            </a:r>
            <a:r>
              <a:rPr lang="de-DE" dirty="0" smtClean="0"/>
              <a:t> </a:t>
            </a:r>
            <a:r>
              <a:rPr lang="de-DE" dirty="0" err="1" smtClean="0"/>
              <a:t>fotovoltaica</a:t>
            </a:r>
            <a:r>
              <a:rPr lang="de-DE" dirty="0" smtClean="0"/>
              <a:t> en </a:t>
            </a:r>
            <a:r>
              <a:rPr lang="de-DE" dirty="0" err="1" smtClean="0"/>
              <a:t>desiertos</a:t>
            </a:r>
            <a:r>
              <a:rPr lang="de-DE" dirty="0" smtClean="0"/>
              <a:t> del </a:t>
            </a:r>
            <a:r>
              <a:rPr lang="de-DE" dirty="0" err="1" smtClean="0"/>
              <a:t>mundo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" y="1597928"/>
            <a:ext cx="8456905" cy="446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1503376" y="3514726"/>
            <a:ext cx="268274" cy="2554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922976" y="3770142"/>
            <a:ext cx="268274" cy="2554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018101" y="3770142"/>
            <a:ext cx="268274" cy="2554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465401" y="5164309"/>
            <a:ext cx="268274" cy="2554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679487" y="5064737"/>
            <a:ext cx="268274" cy="2554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178" y="1383095"/>
            <a:ext cx="1373250" cy="125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Compensación</a:t>
            </a:r>
            <a:r>
              <a:rPr lang="de-DE" dirty="0" smtClean="0"/>
              <a:t> de la </a:t>
            </a:r>
            <a:r>
              <a:rPr lang="de-DE" dirty="0" err="1" smtClean="0"/>
              <a:t>demanda</a:t>
            </a:r>
            <a:r>
              <a:rPr lang="de-DE" dirty="0" smtClean="0"/>
              <a:t> </a:t>
            </a:r>
            <a:r>
              <a:rPr lang="de-DE" dirty="0" err="1" smtClean="0"/>
              <a:t>eléctrica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en </a:t>
            </a:r>
            <a:r>
              <a:rPr lang="de-DE" dirty="0" err="1" smtClean="0"/>
              <a:t>horas</a:t>
            </a:r>
            <a:r>
              <a:rPr lang="de-DE" dirty="0" smtClean="0"/>
              <a:t> </a:t>
            </a:r>
            <a:r>
              <a:rPr lang="de-DE" dirty="0" err="1" smtClean="0"/>
              <a:t>punta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485428" y="4843672"/>
            <a:ext cx="1403423" cy="943961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de-DE" b="1" dirty="0" err="1" smtClean="0"/>
              <a:t>Seguimiento</a:t>
            </a:r>
            <a:r>
              <a:rPr lang="de-DE" b="1" dirty="0" smtClean="0"/>
              <a:t>      a dos </a:t>
            </a:r>
            <a:r>
              <a:rPr lang="de-DE" b="1" dirty="0" err="1" smtClean="0"/>
              <a:t>ejes</a:t>
            </a:r>
            <a:endParaRPr lang="de-DE" b="1" dirty="0"/>
          </a:p>
        </p:txBody>
      </p:sp>
      <p:pic>
        <p:nvPicPr>
          <p:cNvPr id="4" name="Grafik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84" y="1537844"/>
            <a:ext cx="4350378" cy="365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2"/>
          <p:cNvSpPr txBox="1">
            <a:spLocks/>
          </p:cNvSpPr>
          <p:nvPr/>
        </p:nvSpPr>
        <p:spPr>
          <a:xfrm>
            <a:off x="2196213" y="5205053"/>
            <a:ext cx="1293153" cy="351692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Horario</a:t>
            </a: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diurno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 rot="5400000">
            <a:off x="-719678" y="2744321"/>
            <a:ext cx="2166430" cy="363539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Energía</a:t>
            </a: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generada</a:t>
            </a: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(MWh)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Pfeil nach unten 12"/>
          <p:cNvSpPr/>
          <p:nvPr/>
        </p:nvSpPr>
        <p:spPr>
          <a:xfrm>
            <a:off x="7990449" y="1505242"/>
            <a:ext cx="309489" cy="4377217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2"/>
          <p:cNvSpPr txBox="1">
            <a:spLocks/>
          </p:cNvSpPr>
          <p:nvPr/>
        </p:nvSpPr>
        <p:spPr>
          <a:xfrm rot="5400000">
            <a:off x="6759522" y="3214472"/>
            <a:ext cx="3319967" cy="576775"/>
          </a:xfrm>
          <a:prstGeom prst="rect">
            <a:avLst/>
          </a:prstGeom>
        </p:spPr>
        <p:txBody>
          <a:bodyPr/>
          <a:lstStyle/>
          <a:p>
            <a:pPr marL="176213" marR="0" lvl="0" indent="-176213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kern="0" dirty="0" err="1" smtClean="0">
                <a:solidFill>
                  <a:srgbClr val="00B050"/>
                </a:solidFill>
                <a:latin typeface="+mn-lt"/>
              </a:rPr>
              <a:t>Aumento</a:t>
            </a:r>
            <a:r>
              <a:rPr lang="de-DE" sz="1600" b="1" kern="0" dirty="0" smtClean="0">
                <a:solidFill>
                  <a:srgbClr val="00B050"/>
                </a:solidFill>
                <a:latin typeface="+mn-lt"/>
              </a:rPr>
              <a:t> de la </a:t>
            </a:r>
            <a:r>
              <a:rPr lang="de-DE" sz="1600" b="1" kern="0" dirty="0" err="1" smtClean="0">
                <a:solidFill>
                  <a:srgbClr val="00B050"/>
                </a:solidFill>
                <a:latin typeface="+mn-lt"/>
              </a:rPr>
              <a:t>compensación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platzhalter 2"/>
          <p:cNvSpPr txBox="1">
            <a:spLocks/>
          </p:cNvSpPr>
          <p:nvPr/>
        </p:nvSpPr>
        <p:spPr>
          <a:xfrm>
            <a:off x="6458154" y="1523295"/>
            <a:ext cx="1403423" cy="639161"/>
          </a:xfrm>
          <a:prstGeom prst="rect">
            <a:avLst/>
          </a:prstGeom>
        </p:spPr>
        <p:txBody>
          <a:bodyPr/>
          <a:lstStyle/>
          <a:p>
            <a:pPr marL="176213" marR="0" lvl="0" indent="-17621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Estructura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fija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platzhalter 2"/>
          <p:cNvSpPr txBox="1">
            <a:spLocks/>
          </p:cNvSpPr>
          <p:nvPr/>
        </p:nvSpPr>
        <p:spPr>
          <a:xfrm>
            <a:off x="6458154" y="3169703"/>
            <a:ext cx="1403423" cy="639161"/>
          </a:xfrm>
          <a:prstGeom prst="rect">
            <a:avLst/>
          </a:prstGeom>
        </p:spPr>
        <p:txBody>
          <a:bodyPr/>
          <a:lstStyle/>
          <a:p>
            <a:pPr marL="176213" marR="0" lvl="0" indent="-17621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Seguimiento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eje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992" y="4668325"/>
            <a:ext cx="1252436" cy="121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991" y="3169702"/>
            <a:ext cx="1201551" cy="85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3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Alta </a:t>
            </a:r>
            <a:r>
              <a:rPr lang="de-DE" dirty="0" err="1" smtClean="0"/>
              <a:t>proporción</a:t>
            </a:r>
            <a:r>
              <a:rPr lang="de-DE" dirty="0" smtClean="0"/>
              <a:t> de </a:t>
            </a:r>
            <a:r>
              <a:rPr lang="de-DE" dirty="0" err="1" smtClean="0"/>
              <a:t>radiación</a:t>
            </a:r>
            <a:r>
              <a:rPr lang="de-DE" dirty="0" smtClean="0"/>
              <a:t> </a:t>
            </a:r>
            <a:r>
              <a:rPr lang="de-DE" dirty="0" err="1" smtClean="0"/>
              <a:t>directa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499" y="1669774"/>
            <a:ext cx="2684781" cy="4261126"/>
          </a:xfrm>
        </p:spPr>
        <p:txBody>
          <a:bodyPr/>
          <a:lstStyle/>
          <a:p>
            <a:pPr>
              <a:buNone/>
            </a:pPr>
            <a:r>
              <a:rPr lang="de-DE" sz="2000" dirty="0" smtClean="0"/>
              <a:t>Los </a:t>
            </a:r>
            <a:r>
              <a:rPr lang="de-DE" sz="2000" dirty="0" err="1" smtClean="0"/>
              <a:t>bajos</a:t>
            </a:r>
            <a:r>
              <a:rPr lang="de-DE" sz="2000" dirty="0" smtClean="0"/>
              <a:t> </a:t>
            </a:r>
            <a:r>
              <a:rPr lang="de-DE" sz="2000" dirty="0" err="1" smtClean="0"/>
              <a:t>índices</a:t>
            </a:r>
            <a:r>
              <a:rPr lang="de-DE" sz="2000" dirty="0" smtClean="0"/>
              <a:t> de</a:t>
            </a:r>
          </a:p>
          <a:p>
            <a:pPr>
              <a:buNone/>
            </a:pPr>
            <a:r>
              <a:rPr lang="de-DE" sz="2000" dirty="0" err="1" smtClean="0"/>
              <a:t>radiación</a:t>
            </a:r>
            <a:r>
              <a:rPr lang="de-DE" sz="2000" dirty="0" smtClean="0"/>
              <a:t> </a:t>
            </a:r>
            <a:r>
              <a:rPr lang="de-DE" sz="2000" dirty="0" err="1" smtClean="0"/>
              <a:t>difusa</a:t>
            </a:r>
            <a:r>
              <a:rPr lang="de-DE" sz="2000" dirty="0" smtClean="0"/>
              <a:t> </a:t>
            </a:r>
          </a:p>
          <a:p>
            <a:pPr>
              <a:buNone/>
            </a:pPr>
            <a:r>
              <a:rPr lang="de-DE" sz="2000" dirty="0" err="1" smtClean="0"/>
              <a:t>permiten</a:t>
            </a:r>
            <a:r>
              <a:rPr lang="de-DE" sz="2000" dirty="0" smtClean="0"/>
              <a:t> </a:t>
            </a:r>
            <a:r>
              <a:rPr lang="de-DE" sz="2000" dirty="0" err="1" smtClean="0"/>
              <a:t>estudiar</a:t>
            </a:r>
            <a:r>
              <a:rPr lang="de-DE" sz="2000" dirty="0" smtClean="0"/>
              <a:t> la </a:t>
            </a:r>
          </a:p>
          <a:p>
            <a:pPr>
              <a:buNone/>
            </a:pPr>
            <a:r>
              <a:rPr lang="de-DE" sz="2000" dirty="0" err="1" smtClean="0"/>
              <a:t>viabilidad</a:t>
            </a:r>
            <a:r>
              <a:rPr lang="de-DE" sz="2000" dirty="0" smtClean="0"/>
              <a:t> de </a:t>
            </a:r>
          </a:p>
          <a:p>
            <a:pPr>
              <a:buNone/>
            </a:pPr>
            <a:r>
              <a:rPr lang="de-DE" sz="2000" dirty="0" err="1" smtClean="0"/>
              <a:t>tecnologías</a:t>
            </a:r>
            <a:r>
              <a:rPr lang="de-DE" sz="2000" dirty="0" smtClean="0"/>
              <a:t> </a:t>
            </a:r>
          </a:p>
          <a:p>
            <a:pPr>
              <a:buNone/>
            </a:pPr>
            <a:r>
              <a:rPr lang="de-DE" sz="2000" dirty="0" err="1" smtClean="0"/>
              <a:t>relativamente</a:t>
            </a:r>
            <a:r>
              <a:rPr lang="de-DE" sz="2000" dirty="0" smtClean="0"/>
              <a:t> </a:t>
            </a:r>
            <a:r>
              <a:rPr lang="de-DE" sz="2000" dirty="0" err="1" smtClean="0"/>
              <a:t>baratas</a:t>
            </a:r>
            <a:r>
              <a:rPr lang="de-DE" sz="2000" dirty="0" smtClean="0"/>
              <a:t> </a:t>
            </a:r>
          </a:p>
          <a:p>
            <a:pPr>
              <a:buNone/>
            </a:pPr>
            <a:r>
              <a:rPr lang="de-DE" sz="2000" dirty="0" smtClean="0"/>
              <a:t>de </a:t>
            </a:r>
            <a:r>
              <a:rPr lang="de-DE" sz="2000" dirty="0" err="1" smtClean="0"/>
              <a:t>concentración</a:t>
            </a:r>
            <a:r>
              <a:rPr lang="de-DE" sz="2000" dirty="0" smtClean="0"/>
              <a:t> o </a:t>
            </a:r>
          </a:p>
          <a:p>
            <a:pPr>
              <a:buNone/>
            </a:pPr>
            <a:r>
              <a:rPr lang="de-DE" sz="2000" dirty="0" err="1" smtClean="0"/>
              <a:t>semiconcentración</a:t>
            </a:r>
            <a:endParaRPr lang="de-DE" sz="2000" dirty="0" smtClean="0"/>
          </a:p>
        </p:txBody>
      </p:sp>
      <p:pic>
        <p:nvPicPr>
          <p:cNvPr id="4" name="Grafik 3" descr="C:\Users\Asier\Desktop\CHILE\Vortrag\Fotos_Asier\Pantalla reflejante\IMG_17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280" y="1772522"/>
            <a:ext cx="5760720" cy="34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Estabilidad</a:t>
            </a:r>
            <a:r>
              <a:rPr lang="de-DE" dirty="0" smtClean="0"/>
              <a:t> </a:t>
            </a:r>
            <a:r>
              <a:rPr lang="de-DE" dirty="0" err="1" smtClean="0"/>
              <a:t>atmosférica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499" y="1669774"/>
            <a:ext cx="8097157" cy="456135"/>
          </a:xfrm>
        </p:spPr>
        <p:txBody>
          <a:bodyPr/>
          <a:lstStyle/>
          <a:p>
            <a:r>
              <a:rPr lang="de-DE" sz="2000" dirty="0" err="1" smtClean="0"/>
              <a:t>Menor</a:t>
            </a:r>
            <a:r>
              <a:rPr lang="de-DE" sz="2000" dirty="0" smtClean="0"/>
              <a:t> </a:t>
            </a:r>
            <a:r>
              <a:rPr lang="de-DE" sz="2000" dirty="0" err="1" smtClean="0"/>
              <a:t>incertidumbre</a:t>
            </a:r>
            <a:r>
              <a:rPr lang="de-DE" sz="2000" dirty="0" smtClean="0"/>
              <a:t> a la </a:t>
            </a:r>
            <a:r>
              <a:rPr lang="de-DE" sz="2000" dirty="0" err="1" smtClean="0"/>
              <a:t>hora</a:t>
            </a:r>
            <a:r>
              <a:rPr lang="de-DE" sz="2000" dirty="0" smtClean="0"/>
              <a:t> de </a:t>
            </a:r>
            <a:r>
              <a:rPr lang="de-DE" sz="2000" dirty="0" err="1" smtClean="0"/>
              <a:t>realizar</a:t>
            </a:r>
            <a:r>
              <a:rPr lang="de-DE" sz="2000" dirty="0" smtClean="0"/>
              <a:t> </a:t>
            </a:r>
            <a:r>
              <a:rPr lang="de-DE" sz="2000" dirty="0" err="1" smtClean="0"/>
              <a:t>estudios</a:t>
            </a:r>
            <a:r>
              <a:rPr lang="de-DE" sz="2000" dirty="0" smtClean="0"/>
              <a:t> de </a:t>
            </a:r>
            <a:r>
              <a:rPr lang="de-DE" sz="2000" dirty="0" err="1" smtClean="0"/>
              <a:t>producción</a:t>
            </a:r>
            <a:r>
              <a:rPr lang="de-DE" sz="2000" dirty="0" smtClean="0"/>
              <a:t> 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442" y="2793065"/>
            <a:ext cx="6734210" cy="345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6" name="AutoShape 2"/>
          <p:cNvCxnSpPr>
            <a:cxnSpLocks noChangeShapeType="1"/>
          </p:cNvCxnSpPr>
          <p:nvPr/>
        </p:nvCxnSpPr>
        <p:spPr bwMode="auto">
          <a:xfrm>
            <a:off x="3623115" y="3127375"/>
            <a:ext cx="0" cy="239986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56402" y="2698750"/>
            <a:ext cx="733425" cy="428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309742" y="2721610"/>
            <a:ext cx="9715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2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P90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49" name="AutoShape 5"/>
          <p:cNvCxnSpPr>
            <a:cxnSpLocks noChangeShapeType="1"/>
          </p:cNvCxnSpPr>
          <p:nvPr/>
        </p:nvCxnSpPr>
        <p:spPr bwMode="auto">
          <a:xfrm>
            <a:off x="4078727" y="3127375"/>
            <a:ext cx="0" cy="1822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13" name="Textplatzhalter 2"/>
          <p:cNvSpPr txBox="1">
            <a:spLocks/>
          </p:cNvSpPr>
          <p:nvPr/>
        </p:nvSpPr>
        <p:spPr>
          <a:xfrm>
            <a:off x="698500" y="2125909"/>
            <a:ext cx="7531100" cy="572841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P90 y P75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odelos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financieros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agresivos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14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Estabilidad</a:t>
            </a:r>
            <a:r>
              <a:rPr lang="de-DE" dirty="0" smtClean="0"/>
              <a:t> </a:t>
            </a:r>
            <a:r>
              <a:rPr lang="de-DE" dirty="0" err="1" smtClean="0"/>
              <a:t>atmosférica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98500" y="1669774"/>
            <a:ext cx="7922986" cy="1917487"/>
          </a:xfrm>
        </p:spPr>
        <p:txBody>
          <a:bodyPr/>
          <a:lstStyle/>
          <a:p>
            <a:r>
              <a:rPr lang="de-DE" sz="2000" dirty="0" err="1" smtClean="0"/>
              <a:t>Buenas</a:t>
            </a:r>
            <a:r>
              <a:rPr lang="de-DE" sz="2000" dirty="0" smtClean="0"/>
              <a:t> </a:t>
            </a:r>
            <a:r>
              <a:rPr lang="de-DE" sz="2000" dirty="0" err="1" smtClean="0"/>
              <a:t>condiciones</a:t>
            </a:r>
            <a:r>
              <a:rPr lang="de-DE" sz="2000" dirty="0" smtClean="0"/>
              <a:t> </a:t>
            </a:r>
            <a:r>
              <a:rPr lang="de-DE" sz="2000" dirty="0" err="1" smtClean="0"/>
              <a:t>para</a:t>
            </a:r>
            <a:r>
              <a:rPr lang="de-DE" sz="2000" dirty="0" smtClean="0"/>
              <a:t> </a:t>
            </a:r>
            <a:r>
              <a:rPr lang="de-DE" sz="2000" dirty="0" err="1" smtClean="0"/>
              <a:t>realizar</a:t>
            </a:r>
            <a:r>
              <a:rPr lang="de-DE" sz="2000" dirty="0" smtClean="0"/>
              <a:t> </a:t>
            </a:r>
            <a:r>
              <a:rPr lang="de-DE" sz="2000" dirty="0" err="1" smtClean="0"/>
              <a:t>mediciones</a:t>
            </a:r>
            <a:r>
              <a:rPr lang="de-DE" sz="2000" dirty="0" smtClean="0"/>
              <a:t> </a:t>
            </a:r>
            <a:r>
              <a:rPr lang="de-DE" sz="2000" dirty="0" err="1" smtClean="0"/>
              <a:t>durante</a:t>
            </a:r>
            <a:r>
              <a:rPr lang="de-DE" sz="2000" dirty="0" smtClean="0"/>
              <a:t> las </a:t>
            </a:r>
            <a:r>
              <a:rPr lang="de-DE" sz="2000" dirty="0" err="1" smtClean="0"/>
              <a:t>fases</a:t>
            </a:r>
            <a:r>
              <a:rPr lang="de-DE" sz="2000" dirty="0" smtClean="0"/>
              <a:t> de </a:t>
            </a:r>
            <a:r>
              <a:rPr lang="de-DE" sz="2000" dirty="0" err="1" smtClean="0"/>
              <a:t>puesta</a:t>
            </a:r>
            <a:r>
              <a:rPr lang="de-DE" sz="2000" dirty="0" smtClean="0"/>
              <a:t> en </a:t>
            </a:r>
            <a:r>
              <a:rPr lang="de-DE" sz="2000" dirty="0" err="1" smtClean="0"/>
              <a:t>marcha</a:t>
            </a:r>
            <a:r>
              <a:rPr lang="de-DE" sz="2000" dirty="0" smtClean="0"/>
              <a:t>, </a:t>
            </a:r>
            <a:r>
              <a:rPr lang="de-DE" sz="2000" dirty="0" err="1" smtClean="0"/>
              <a:t>recepción</a:t>
            </a:r>
            <a:r>
              <a:rPr lang="de-DE" sz="2000" dirty="0" smtClean="0"/>
              <a:t> </a:t>
            </a:r>
            <a:r>
              <a:rPr lang="de-DE" sz="2000" dirty="0" err="1" smtClean="0"/>
              <a:t>provisional</a:t>
            </a:r>
            <a:r>
              <a:rPr lang="de-DE" sz="2000" dirty="0" smtClean="0"/>
              <a:t>, </a:t>
            </a:r>
            <a:r>
              <a:rPr lang="de-DE" sz="2000" dirty="0" err="1" smtClean="0"/>
              <a:t>recepción</a:t>
            </a:r>
            <a:r>
              <a:rPr lang="de-DE" sz="2000" dirty="0" smtClean="0"/>
              <a:t> final y O&amp;M</a:t>
            </a:r>
          </a:p>
          <a:p>
            <a:r>
              <a:rPr lang="de-DE" sz="2000" dirty="0" err="1" smtClean="0"/>
              <a:t>Análisis</a:t>
            </a:r>
            <a:r>
              <a:rPr lang="de-DE" sz="2000" dirty="0" smtClean="0"/>
              <a:t> de </a:t>
            </a:r>
            <a:r>
              <a:rPr lang="de-DE" sz="2000" dirty="0" err="1" smtClean="0"/>
              <a:t>curva</a:t>
            </a:r>
            <a:r>
              <a:rPr lang="de-DE" sz="2000" dirty="0" smtClean="0"/>
              <a:t> e </a:t>
            </a:r>
            <a:r>
              <a:rPr lang="de-DE" sz="2000" dirty="0" err="1" smtClean="0"/>
              <a:t>inspección</a:t>
            </a:r>
            <a:r>
              <a:rPr lang="de-DE" sz="2000" dirty="0" smtClean="0"/>
              <a:t> de </a:t>
            </a:r>
            <a:r>
              <a:rPr lang="de-DE" sz="2000" dirty="0" err="1" smtClean="0"/>
              <a:t>infrarrojos</a:t>
            </a:r>
            <a:r>
              <a:rPr lang="de-DE" sz="2000" dirty="0" smtClean="0"/>
              <a:t> </a:t>
            </a:r>
            <a:r>
              <a:rPr lang="de-DE" sz="2000" dirty="0" err="1" smtClean="0"/>
              <a:t>son</a:t>
            </a:r>
            <a:r>
              <a:rPr lang="de-DE" sz="2000" dirty="0" smtClean="0"/>
              <a:t> </a:t>
            </a:r>
            <a:r>
              <a:rPr lang="de-DE" sz="2000" dirty="0" err="1" smtClean="0"/>
              <a:t>posibles</a:t>
            </a:r>
            <a:r>
              <a:rPr lang="de-DE" sz="2000" dirty="0" smtClean="0"/>
              <a:t> </a:t>
            </a:r>
            <a:r>
              <a:rPr lang="de-DE" sz="2000" dirty="0" err="1" smtClean="0"/>
              <a:t>prácticamente</a:t>
            </a:r>
            <a:r>
              <a:rPr lang="de-DE" sz="2000" dirty="0" smtClean="0"/>
              <a:t> </a:t>
            </a:r>
            <a:r>
              <a:rPr lang="de-DE" sz="2000" dirty="0" err="1" smtClean="0"/>
              <a:t>siempre</a:t>
            </a:r>
            <a:endParaRPr lang="de-DE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076" y="3587261"/>
            <a:ext cx="521335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C:\Users\Asier\Desktop\CHILE\Vortrag\fotos drones Asier\2015-09-25 10.54.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426" y="3587261"/>
            <a:ext cx="2868024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&quot;/&gt;&lt;property id=&quot;20307&quot; value=&quot;258&quot;/&gt;&lt;/object&gt;&lt;object type=&quot;3&quot; unique_id=&quot;10005&quot;&gt;&lt;property id=&quot;20148&quot; value=&quot;5&quot;/&gt;&lt;property id=&quot;20300&quot; value=&quot;Folie 2&quot;/&gt;&lt;property id=&quot;20307&quot; value=&quot;412&quot;/&gt;&lt;/object&gt;&lt;object type=&quot;3&quot; unique_id=&quot;10006&quot;&gt;&lt;property id=&quot;20148&quot; value=&quot;5&quot;/&gt;&lt;property id=&quot;20300&quot; value=&quot;Folie 3&quot;/&gt;&lt;property id=&quot;20307&quot; value=&quot;403&quot;/&gt;&lt;/object&gt;&lt;object type=&quot;3&quot; unique_id=&quot;10007&quot;&gt;&lt;property id=&quot;20148&quot; value=&quot;5&quot;/&gt;&lt;property id=&quot;20300&quot; value=&quot;Folie 4&quot;/&gt;&lt;property id=&quot;20307&quot; value=&quot;401&quot;/&gt;&lt;/object&gt;&lt;object type=&quot;3&quot; unique_id=&quot;10008&quot;&gt;&lt;property id=&quot;20148&quot; value=&quot;5&quot;/&gt;&lt;property id=&quot;20300&quot; value=&quot;Folie 5&quot;/&gt;&lt;property id=&quot;20307&quot; value=&quot;410&quot;/&gt;&lt;/object&gt;&lt;object type=&quot;3&quot; unique_id=&quot;10009&quot;&gt;&lt;property id=&quot;20148&quot; value=&quot;5&quot;/&gt;&lt;property id=&quot;20300&quot; value=&quot;Folie 6&quot;/&gt;&lt;property id=&quot;20307&quot; value=&quot;411&quot;/&gt;&lt;/object&gt;&lt;object type=&quot;3&quot; unique_id=&quot;10010&quot;&gt;&lt;property id=&quot;20148&quot; value=&quot;5&quot;/&gt;&lt;property id=&quot;20300&quot; value=&quot;Folie 7&quot;/&gt;&lt;property id=&quot;20307&quot; value=&quot;407&quot;/&gt;&lt;/object&gt;&lt;object type=&quot;3&quot; unique_id=&quot;10011&quot;&gt;&lt;property id=&quot;20148&quot; value=&quot;5&quot;/&gt;&lt;property id=&quot;20300&quot; value=&quot;Folie 8&quot;/&gt;&lt;property id=&quot;20307&quot; value=&quot;408&quot;/&gt;&lt;/object&gt;&lt;object type=&quot;3&quot; unique_id=&quot;10012&quot;&gt;&lt;property id=&quot;20148&quot; value=&quot;5&quot;/&gt;&lt;property id=&quot;20300&quot; value=&quot;Folie 9&quot;/&gt;&lt;property id=&quot;20307&quot; value=&quot;404&quot;/&gt;&lt;/object&gt;&lt;object type=&quot;3&quot; unique_id=&quot;10013&quot;&gt;&lt;property id=&quot;20148&quot; value=&quot;5&quot;/&gt;&lt;property id=&quot;20300&quot; value=&quot;Folie 10&quot;/&gt;&lt;property id=&quot;20307&quot; value=&quot;406&quot;/&gt;&lt;/object&gt;&lt;object type=&quot;3&quot; unique_id=&quot;10014&quot;&gt;&lt;property id=&quot;20148&quot; value=&quot;5&quot;/&gt;&lt;property id=&quot;20300&quot; value=&quot;Folie 11&quot;/&gt;&lt;property id=&quot;20307&quot; value=&quot;409&quot;/&gt;&lt;/object&gt;&lt;object type=&quot;3&quot; unique_id=&quot;10015&quot;&gt;&lt;property id=&quot;20148&quot; value=&quot;5&quot;/&gt;&lt;property id=&quot;20300&quot; value=&quot;Folie 12&quot;/&gt;&lt;property id=&quot;20307&quot; value=&quot;402&quot;/&gt;&lt;/object&gt;&lt;object type=&quot;3&quot; unique_id=&quot;10030&quot;&gt;&lt;property id=&quot;20148&quot; value=&quot;5&quot;/&gt;&lt;property id=&quot;20300&quot; value=&quot;Folie 13&quot;/&gt;&lt;property id=&quot;20307&quot; value=&quot;4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PI-Berlin Tes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47020"/>
      </a:accent1>
      <a:accent2>
        <a:srgbClr val="58595B"/>
      </a:accent2>
      <a:accent3>
        <a:srgbClr val="00B0F0"/>
      </a:accent3>
      <a:accent4>
        <a:srgbClr val="FF0000"/>
      </a:accent4>
      <a:accent5>
        <a:srgbClr val="000000"/>
      </a:accent5>
      <a:accent6>
        <a:srgbClr val="7030A0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1250</Words>
  <Application>Microsoft Office PowerPoint</Application>
  <PresentationFormat>Bildschirmpräsentation (4:3)</PresentationFormat>
  <Paragraphs>175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Standarddesign</vt:lpstr>
      <vt:lpstr>Folie 1</vt:lpstr>
      <vt:lpstr>PI Photovoltaik Institut Berlin AG</vt:lpstr>
      <vt:lpstr>PI Photovoltaik Institut Berlin AG</vt:lpstr>
      <vt:lpstr> 1.   Ventajas y retos del desarrollo de plantas FV en climas         desérticos  2.   Importancia del capital humano en el control de calidad  3.   Conclusiones  </vt:lpstr>
      <vt:lpstr>Actividad fotovoltaica en desiertos del mundo</vt:lpstr>
      <vt:lpstr>Compensación de la demanda eléctrica  en horas punta</vt:lpstr>
      <vt:lpstr>Alta proporción de radiación directa</vt:lpstr>
      <vt:lpstr>Estabilidad atmosférica</vt:lpstr>
      <vt:lpstr>Estabilidad atmosférica</vt:lpstr>
      <vt:lpstr>Bajos índices de humedad relativa</vt:lpstr>
      <vt:lpstr>Ubicación de plantas en altura, un arma de doble filo</vt:lpstr>
      <vt:lpstr>Refrigeración de inversores y transformadores</vt:lpstr>
      <vt:lpstr>Incertidumbre en el rendimiento de inversores en condiciones extremas</vt:lpstr>
      <vt:lpstr>Erosión en la superficie del terreno</vt:lpstr>
      <vt:lpstr>Acceso y logística</vt:lpstr>
      <vt:lpstr>Suciedad</vt:lpstr>
      <vt:lpstr>Falta de agua</vt:lpstr>
      <vt:lpstr>Envejecimiento prematuro de los componentes del sistema debido a una combinación de factores climáticos</vt:lpstr>
      <vt:lpstr>Envejecimiento prematuro de los componentes del sistema debido a una combinación de factores climáticos</vt:lpstr>
      <vt:lpstr>Reducción de la ampacidad</vt:lpstr>
      <vt:lpstr>Polvo fino</vt:lpstr>
      <vt:lpstr>Reducción del PR de la planta por carga térmica</vt:lpstr>
      <vt:lpstr> 1.   Ventajas y retos del desarrollo de plantas FV en climas         desérticos  2.   Importancia del capital humano en el control de calidad  3.   Conclusiones  </vt:lpstr>
      <vt:lpstr>Importancia del capital humano en el control de Q</vt:lpstr>
      <vt:lpstr>Importancia del capital humano en el control de Q</vt:lpstr>
      <vt:lpstr>Importancia del capital humano en el control de Q</vt:lpstr>
      <vt:lpstr> 1.   Ventajas y retos del desarrollo de plantas FV en climas         desérticos  2.   Importancia del capital humano en el control de calidad  3.   Conclusiones  </vt:lpstr>
      <vt:lpstr>Conclusiones</vt:lpstr>
      <vt:lpstr>Conclusiones</vt:lpstr>
      <vt:lpstr>Muchas gracias por su atención</vt:lpstr>
    </vt:vector>
  </TitlesOfParts>
  <Company>PI Photovoltaik Institut Berlin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Potenzialinduzierte Degradation an Dünnschichtmodulen</dc:title>
  <dc:creator>THomas Weber</dc:creator>
  <cp:keywords>PID, TCO-Korrosion, CIGS, µc-Si, Dünnschicht, Degradation, Zuverlässigkeit, BDH</cp:keywords>
  <dc:description>(c) PI Berlin AG</dc:description>
  <cp:lastModifiedBy>Asier</cp:lastModifiedBy>
  <cp:revision>1203</cp:revision>
  <cp:lastPrinted>2010-06-08T10:13:06Z</cp:lastPrinted>
  <dcterms:created xsi:type="dcterms:W3CDTF">2006-11-14T12:09:37Z</dcterms:created>
  <dcterms:modified xsi:type="dcterms:W3CDTF">2015-10-06T11:53:25Z</dcterms:modified>
  <cp:category>Vortrag</cp:category>
  <cp:contentStatus>endgültig</cp:contentStatus>
</cp:coreProperties>
</file>