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358" r:id="rId4"/>
    <p:sldId id="326" r:id="rId5"/>
    <p:sldId id="327" r:id="rId6"/>
    <p:sldId id="351" r:id="rId7"/>
    <p:sldId id="360" r:id="rId8"/>
    <p:sldId id="361" r:id="rId9"/>
    <p:sldId id="362" r:id="rId10"/>
    <p:sldId id="373" r:id="rId11"/>
    <p:sldId id="374" r:id="rId12"/>
    <p:sldId id="375" r:id="rId13"/>
    <p:sldId id="363" r:id="rId14"/>
    <p:sldId id="364" r:id="rId15"/>
    <p:sldId id="365" r:id="rId16"/>
    <p:sldId id="366" r:id="rId17"/>
    <p:sldId id="367" r:id="rId18"/>
    <p:sldId id="337" r:id="rId19"/>
    <p:sldId id="368" r:id="rId20"/>
    <p:sldId id="369" r:id="rId21"/>
    <p:sldId id="370" r:id="rId22"/>
    <p:sldId id="371" r:id="rId23"/>
    <p:sldId id="372" r:id="rId24"/>
    <p:sldId id="258"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03854"/>
    <a:srgbClr val="FF66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5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181219-524A-439E-B33F-9220ABA31FB0}" type="datetimeFigureOut">
              <a:rPr lang="es-ES"/>
              <a:pPr>
                <a:defRPr/>
              </a:pPr>
              <a:t>01/10/2014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ED2C10-EAD9-454F-908B-27CA4F96F0FB}"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Starting with Solar</a:t>
            </a:r>
          </a:p>
          <a:p>
            <a:pPr>
              <a:spcBef>
                <a:spcPct val="0"/>
              </a:spcBef>
            </a:pPr>
            <a:r>
              <a:rPr lang="en-US" smtClean="0"/>
              <a:t>Chile’s capacity for solar energy is immense, as the Atacama Desert in the north of the country has optimal conditions for generating solar energy, with high radiation, low humidity, and almost zero cloud cover year round. The Atacama receives more solar irradiance per square meter than anywhere else in the world, even more than the Sahara, the Arabian Desert, and Australia’s Great Sandy Desert.</a:t>
            </a:r>
          </a:p>
          <a:p>
            <a:pPr>
              <a:spcBef>
                <a:spcPct val="0"/>
              </a:spcBef>
            </a:pPr>
            <a:r>
              <a:rPr lang="en-US" smtClean="0"/>
              <a:t>In fact, the Desert’s solar potential is so great that that the entire country’s energy needs could be generated by harnessing the solar irradiance with 15% PV in an area of ~400 km2 (20x20 km) assuming a packing ratio of 2.7</a:t>
            </a:r>
          </a:p>
          <a:p>
            <a:pPr>
              <a:spcBef>
                <a:spcPct val="0"/>
              </a:spcBef>
            </a:pPr>
            <a:r>
              <a:rPr lang="en-US" smtClean="0"/>
              <a:t>On horizontal plane the GHI is about 7 kWh/m2/day thus about 2500 kWh/m2/yr and on 1-axis tracking planes is up to 4000 kWh/m2/yr</a:t>
            </a:r>
          </a:p>
          <a:p>
            <a:pPr>
              <a:spcBef>
                <a:spcPct val="0"/>
              </a:spcBef>
            </a:pPr>
            <a:r>
              <a:rPr lang="en-US" smtClean="0"/>
              <a:t>There are 4 separate grids but we concentrate on the top two the SING and the SIC which together comprise 99% of the capacity and load of the country. The desert extend through the SING and the northern part of the SIC. On the map you see the locations of the two substations the Crucero and the Carrera that we used in our study</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21DF20-FFE6-4883-96C4-FF7F52DFA454}" type="slidenum">
              <a:rPr lang="en-US">
                <a:solidFill>
                  <a:srgbClr val="000000"/>
                </a:solidFill>
                <a:cs typeface="Arial" charset="0"/>
              </a:rPr>
              <a:pPr fontAlgn="base">
                <a:spcBef>
                  <a:spcPct val="0"/>
                </a:spcBef>
                <a:spcAft>
                  <a:spcPct val="0"/>
                </a:spcAft>
              </a:pPr>
              <a:t>9</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xfrm>
            <a:off x="681038" y="4146550"/>
            <a:ext cx="5486400" cy="4408488"/>
          </a:xfrm>
          <a:noFill/>
        </p:spPr>
        <p:txBody>
          <a:bodyPr wrap="square" numCol="1" anchor="t" anchorCtr="0" compatLnSpc="1">
            <a:prstTxWarp prst="textNoShape">
              <a:avLst/>
            </a:prstTxWarp>
          </a:bodyPr>
          <a:lstStyle/>
          <a:p>
            <a:pPr algn="just">
              <a:spcBef>
                <a:spcPct val="0"/>
              </a:spcBef>
            </a:pPr>
            <a:r>
              <a:rPr lang="en-US" smtClean="0"/>
              <a:t>This is a new idea and only some senators from Chile are asking us for some additional information.</a:t>
            </a:r>
          </a:p>
          <a:p>
            <a:pPr algn="just">
              <a:spcBef>
                <a:spcPct val="0"/>
              </a:spcBef>
            </a:pPr>
            <a:r>
              <a:rPr lang="en-US" smtClean="0"/>
              <a:t>-Creating  Interconnections in the region are an old history and permanently part of the governments discussion.</a:t>
            </a:r>
          </a:p>
          <a:p>
            <a:pPr algn="just">
              <a:spcBef>
                <a:spcPct val="0"/>
              </a:spcBef>
            </a:pPr>
            <a:r>
              <a:rPr lang="en-US" smtClean="0"/>
              <a:t>- In these discussions Chile was always an import country.</a:t>
            </a:r>
          </a:p>
          <a:p>
            <a:pPr algn="just">
              <a:spcBef>
                <a:spcPct val="0"/>
              </a:spcBef>
            </a:pPr>
            <a:r>
              <a:rPr lang="en-US" smtClean="0"/>
              <a:t>-So, we need to star with these ideas from the academia </a:t>
            </a:r>
          </a:p>
          <a:p>
            <a:pPr algn="just">
              <a:spcBef>
                <a:spcPct val="0"/>
              </a:spcBef>
            </a:pPr>
            <a:r>
              <a:rPr lang="en-US" smtClean="0"/>
              <a:t>The big dot is the "load center" of South America.. The corridor in the south is to Buenos Aires and the</a:t>
            </a:r>
          </a:p>
          <a:p>
            <a:pPr algn="just">
              <a:spcBef>
                <a:spcPct val="0"/>
              </a:spcBef>
            </a:pPr>
            <a:r>
              <a:rPr lang="en-US" smtClean="0"/>
              <a:t>northern one to Sao Paulo  and Rio de Janeiro</a:t>
            </a:r>
            <a:endParaRPr lang="es-CL" smtClean="0"/>
          </a:p>
        </p:txBody>
      </p:sp>
      <p:sp>
        <p:nvSpPr>
          <p:cNvPr id="419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0C029-CCF3-40FE-9BD8-21B22FAE329A}" type="slidenum">
              <a:rPr lang="es-ES">
                <a:solidFill>
                  <a:srgbClr val="000000"/>
                </a:solidFill>
                <a:ea typeface="MS PGothic" pitchFamily="34" charset="-128"/>
                <a:cs typeface="Arial" charset="0"/>
              </a:rPr>
              <a:pPr fontAlgn="base">
                <a:spcBef>
                  <a:spcPct val="0"/>
                </a:spcBef>
                <a:spcAft>
                  <a:spcPct val="0"/>
                </a:spcAft>
              </a:pPr>
              <a:t>10</a:t>
            </a:fld>
            <a:endParaRPr lang="es-ES">
              <a:solidFill>
                <a:srgbClr val="000000"/>
              </a:solidFill>
              <a:ea typeface="MS PGothic"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xfrm>
            <a:off x="681038" y="4146550"/>
            <a:ext cx="5486400" cy="4408488"/>
          </a:xfrm>
          <a:noFill/>
        </p:spPr>
        <p:txBody>
          <a:bodyPr wrap="square" numCol="1" anchor="t" anchorCtr="0" compatLnSpc="1">
            <a:prstTxWarp prst="textNoShape">
              <a:avLst/>
            </a:prstTxWarp>
          </a:bodyPr>
          <a:lstStyle/>
          <a:p>
            <a:pPr algn="just">
              <a:spcBef>
                <a:spcPct val="0"/>
              </a:spcBef>
            </a:pPr>
            <a:r>
              <a:rPr lang="en-US" smtClean="0"/>
              <a:t>This is a new idea and only some senators from Chile are asking us for some additional information.</a:t>
            </a:r>
          </a:p>
          <a:p>
            <a:pPr algn="just">
              <a:spcBef>
                <a:spcPct val="0"/>
              </a:spcBef>
            </a:pPr>
            <a:r>
              <a:rPr lang="en-US" smtClean="0"/>
              <a:t>-Creating  Interconnections in the region are an old history and permanently part of the governments discussion.</a:t>
            </a:r>
          </a:p>
          <a:p>
            <a:pPr algn="just">
              <a:spcBef>
                <a:spcPct val="0"/>
              </a:spcBef>
            </a:pPr>
            <a:r>
              <a:rPr lang="en-US" smtClean="0"/>
              <a:t>- In these discussions Chile was always an import country.</a:t>
            </a:r>
          </a:p>
          <a:p>
            <a:pPr algn="just">
              <a:spcBef>
                <a:spcPct val="0"/>
              </a:spcBef>
            </a:pPr>
            <a:r>
              <a:rPr lang="en-US" smtClean="0"/>
              <a:t>-So, we need to star with these ideas from the academia </a:t>
            </a:r>
          </a:p>
          <a:p>
            <a:pPr algn="just">
              <a:spcBef>
                <a:spcPct val="0"/>
              </a:spcBef>
            </a:pPr>
            <a:r>
              <a:rPr lang="en-US" smtClean="0"/>
              <a:t>The big dot is the "load center" of South America.. The corridor in the south is to Buenos Aires and the</a:t>
            </a:r>
          </a:p>
          <a:p>
            <a:pPr algn="just">
              <a:spcBef>
                <a:spcPct val="0"/>
              </a:spcBef>
            </a:pPr>
            <a:r>
              <a:rPr lang="en-US" smtClean="0"/>
              <a:t>northern one to Sao Paulo  and Rio de Janeiro</a:t>
            </a:r>
            <a:endParaRPr lang="es-CL" smtClean="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E1B77-A18A-4E9A-8B1A-24A1CB8B42D6}" type="slidenum">
              <a:rPr lang="es-ES">
                <a:solidFill>
                  <a:srgbClr val="000000"/>
                </a:solidFill>
                <a:ea typeface="MS PGothic" pitchFamily="34" charset="-128"/>
                <a:cs typeface="Arial" charset="0"/>
              </a:rPr>
              <a:pPr fontAlgn="base">
                <a:spcBef>
                  <a:spcPct val="0"/>
                </a:spcBef>
                <a:spcAft>
                  <a:spcPct val="0"/>
                </a:spcAft>
              </a:pPr>
              <a:t>11</a:t>
            </a:fld>
            <a:endParaRPr lang="es-ES">
              <a:solidFill>
                <a:srgbClr val="000000"/>
              </a:solidFill>
              <a:ea typeface="MS PGothic"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D650DE3-7299-409B-AD0F-759BD11D014A}" type="datetimeFigureOut">
              <a:rPr lang="es-ES"/>
              <a:pPr>
                <a:defRPr/>
              </a:pPr>
              <a:t>01/10/2014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E8F1A6-0A5A-40E9-ABB3-9494A02B6E3B}"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D181DE2-71E2-4C0F-B204-1581A6D3FA71}" type="datetimeFigureOut">
              <a:rPr lang="es-ES"/>
              <a:pPr>
                <a:defRPr/>
              </a:pPr>
              <a:t>01/10/2014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A39A224-CE21-43B5-BF6C-6FF6C5C1E563}"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ED4F751-D804-4513-9747-4C8E05C09D7B}" type="datetimeFigureOut">
              <a:rPr lang="es-ES"/>
              <a:pPr>
                <a:defRPr/>
              </a:pPr>
              <a:t>01/10/2014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A2E0B3A-D506-40AD-9A24-230B26B7BC92}"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w="34925" cmpd="tri">
            <a:noFill/>
            <a:prstDash val="solid"/>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cxnSp>
        <p:nvCxnSpPr>
          <p:cNvPr id="5" name="4 Conector recto"/>
          <p:cNvCxnSpPr/>
          <p:nvPr userDrawn="1"/>
        </p:nvCxnSpPr>
        <p:spPr>
          <a:xfrm>
            <a:off x="8572500" y="6000750"/>
            <a:ext cx="571500"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userDrawn="1"/>
        </p:nvCxnSpPr>
        <p:spPr>
          <a:xfrm>
            <a:off x="7715250" y="6500813"/>
            <a:ext cx="1428750" cy="1587"/>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3 Marcador de fecha"/>
          <p:cNvSpPr>
            <a:spLocks noGrp="1"/>
          </p:cNvSpPr>
          <p:nvPr>
            <p:ph type="dt" sz="half" idx="10"/>
          </p:nvPr>
        </p:nvSpPr>
        <p:spPr>
          <a:xfrm>
            <a:off x="7715250" y="6143625"/>
            <a:ext cx="1428750" cy="365125"/>
          </a:xfrm>
        </p:spPr>
        <p:txBody>
          <a:bodyPr/>
          <a:lstStyle>
            <a:lvl1pPr algn="r">
              <a:defRPr>
                <a:solidFill>
                  <a:prstClr val="black"/>
                </a:solidFill>
                <a:latin typeface="Trebuchet MS" pitchFamily="34" charset="0"/>
                <a:cs typeface="Arial" pitchFamily="34" charset="0"/>
              </a:defRPr>
            </a:lvl1pPr>
          </a:lstStyle>
          <a:p>
            <a:pPr>
              <a:defRPr/>
            </a:pPr>
            <a:fld id="{8022AA2E-B13B-4631-94CA-C0205AA9C72A}" type="datetime6">
              <a:rPr lang="es-ES"/>
              <a:pPr>
                <a:defRPr/>
              </a:pPr>
              <a:t>octubre de 2014</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a:off x="8636000" y="5643563"/>
            <a:ext cx="500063" cy="365125"/>
          </a:xfrm>
        </p:spPr>
        <p:txBody>
          <a:bodyPr/>
          <a:lstStyle>
            <a:lvl1pPr>
              <a:defRPr b="1">
                <a:solidFill>
                  <a:prstClr val="black"/>
                </a:solidFill>
                <a:latin typeface="Trebuchet MS" pitchFamily="34" charset="0"/>
                <a:cs typeface="Arial" pitchFamily="34" charset="0"/>
              </a:defRPr>
            </a:lvl1pPr>
          </a:lstStyle>
          <a:p>
            <a:pPr>
              <a:defRPr/>
            </a:pPr>
            <a:fld id="{7B98AF6C-548A-46B5-9A7B-9DF3FAF31C05}" type="slidenum">
              <a:rPr lang="es-ES"/>
              <a:pPr>
                <a:defRPr/>
              </a:pPr>
              <a:t>‹#›</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8F0D33D-A832-4872-A5D9-64CEEE63B723}"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52D609-F4DA-4B91-8FE8-464D9FFB021E}"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CBB1FED-CAE0-48CE-87DE-8ABBC2924CEE}"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fecha"/>
          <p:cNvSpPr>
            <a:spLocks noGrp="1"/>
          </p:cNvSpPr>
          <p:nvPr>
            <p:ph type="dt" sz="half" idx="10"/>
          </p:nvPr>
        </p:nvSpPr>
        <p:spPr/>
        <p:txBody>
          <a:bodyPr/>
          <a:lstStyle>
            <a:lvl1pPr>
              <a:defRPr/>
            </a:lvl1pPr>
          </a:lstStyle>
          <a:p>
            <a:pPr>
              <a:defRPr/>
            </a:pPr>
            <a:fld id="{082987AD-F97F-4E90-B9DF-C30A215C97B3}" type="datetime6">
              <a:rPr lang="es-ES"/>
              <a:pPr>
                <a:defRPr/>
              </a:pPr>
              <a:t>octubre de 2014</a:t>
            </a:fld>
            <a:endParaRPr lang="es-ES"/>
          </a:p>
        </p:txBody>
      </p:sp>
      <p:sp>
        <p:nvSpPr>
          <p:cNvPr id="7" name="5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89C80EAE-2716-4BFC-8B89-81230968D791}"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fecha"/>
          <p:cNvSpPr>
            <a:spLocks noGrp="1"/>
          </p:cNvSpPr>
          <p:nvPr>
            <p:ph type="dt" sz="half" idx="10"/>
          </p:nvPr>
        </p:nvSpPr>
        <p:spPr/>
        <p:txBody>
          <a:bodyPr/>
          <a:lstStyle>
            <a:lvl1pPr>
              <a:defRPr/>
            </a:lvl1pPr>
          </a:lstStyle>
          <a:p>
            <a:pPr>
              <a:defRPr/>
            </a:pPr>
            <a:fld id="{09912146-5A12-4B36-B4A7-26F7D22E3CED}" type="datetime6">
              <a:rPr lang="es-ES"/>
              <a:pPr>
                <a:defRPr/>
              </a:pPr>
              <a:t>octubre de 2014</a:t>
            </a:fld>
            <a:endParaRPr lang="es-ES"/>
          </a:p>
        </p:txBody>
      </p:sp>
      <p:sp>
        <p:nvSpPr>
          <p:cNvPr id="9" name="7 Marcador de pie de página"/>
          <p:cNvSpPr>
            <a:spLocks noGrp="1"/>
          </p:cNvSpPr>
          <p:nvPr>
            <p:ph type="ftr" sz="quarter" idx="11"/>
          </p:nvPr>
        </p:nvSpPr>
        <p:spPr/>
        <p:txBody>
          <a:bodyPr/>
          <a:lstStyle>
            <a:lvl1pPr>
              <a:defRPr/>
            </a:lvl1pPr>
          </a:lstStyle>
          <a:p>
            <a:pPr>
              <a:defRPr/>
            </a:pPr>
            <a:endParaRPr lang="es-ES"/>
          </a:p>
        </p:txBody>
      </p:sp>
      <p:sp>
        <p:nvSpPr>
          <p:cNvPr id="10" name="8 Marcador de número de diapositiva"/>
          <p:cNvSpPr>
            <a:spLocks noGrp="1"/>
          </p:cNvSpPr>
          <p:nvPr>
            <p:ph type="sldNum" sz="quarter" idx="12"/>
          </p:nvPr>
        </p:nvSpPr>
        <p:spPr/>
        <p:txBody>
          <a:bodyPr/>
          <a:lstStyle>
            <a:lvl1pPr>
              <a:defRPr/>
            </a:lvl1pPr>
          </a:lstStyle>
          <a:p>
            <a:pPr>
              <a:defRPr/>
            </a:pPr>
            <a:fld id="{355E43CC-D532-4F2A-A356-272E1B4762FA}"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2 Marcador de fecha"/>
          <p:cNvSpPr>
            <a:spLocks noGrp="1"/>
          </p:cNvSpPr>
          <p:nvPr>
            <p:ph type="dt" sz="half" idx="10"/>
          </p:nvPr>
        </p:nvSpPr>
        <p:spPr/>
        <p:txBody>
          <a:bodyPr/>
          <a:lstStyle>
            <a:lvl1pPr>
              <a:defRPr/>
            </a:lvl1pPr>
          </a:lstStyle>
          <a:p>
            <a:pPr>
              <a:defRPr/>
            </a:pPr>
            <a:fld id="{586ABADE-06AB-4444-97FE-85AA3786C5B3}" type="datetime6">
              <a:rPr lang="es-ES"/>
              <a:pPr>
                <a:defRPr/>
              </a:pPr>
              <a:t>octubre de 2014</a:t>
            </a:fld>
            <a:endParaRPr lang="es-ES"/>
          </a:p>
        </p:txBody>
      </p:sp>
      <p:sp>
        <p:nvSpPr>
          <p:cNvPr id="5" name="3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1978C9D4-5B39-4358-A990-E6E54A96A296}"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3" name="1 Marcador de fecha"/>
          <p:cNvSpPr>
            <a:spLocks noGrp="1"/>
          </p:cNvSpPr>
          <p:nvPr>
            <p:ph type="dt" sz="half" idx="10"/>
          </p:nvPr>
        </p:nvSpPr>
        <p:spPr/>
        <p:txBody>
          <a:bodyPr/>
          <a:lstStyle>
            <a:lvl1pPr>
              <a:defRPr/>
            </a:lvl1pPr>
          </a:lstStyle>
          <a:p>
            <a:pPr>
              <a:defRPr/>
            </a:pPr>
            <a:fld id="{37C6C4BC-1958-4DC3-9F42-45E2A2B32FCF}" type="datetime6">
              <a:rPr lang="es-ES"/>
              <a:pPr>
                <a:defRPr/>
              </a:pPr>
              <a:t>octubre de 2014</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3 Marcador de número de diapositiva"/>
          <p:cNvSpPr>
            <a:spLocks noGrp="1"/>
          </p:cNvSpPr>
          <p:nvPr>
            <p:ph type="sldNum" sz="quarter" idx="12"/>
          </p:nvPr>
        </p:nvSpPr>
        <p:spPr/>
        <p:txBody>
          <a:bodyPr/>
          <a:lstStyle>
            <a:lvl1pPr>
              <a:defRPr/>
            </a:lvl1pPr>
          </a:lstStyle>
          <a:p>
            <a:pPr>
              <a:defRPr/>
            </a:pPr>
            <a:fld id="{31DC75D2-C5FC-4683-A0B8-C03D1BA0F95F}"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AA32091-958A-4C19-B0AA-FE0367E57CFF}" type="datetimeFigureOut">
              <a:rPr lang="es-ES"/>
              <a:pPr>
                <a:defRPr/>
              </a:pPr>
              <a:t>01/10/2014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DF0905F-AA08-4C08-8ACE-733EDFE09046}" type="slidenum">
              <a:rPr lang="es-ES"/>
              <a:pPr>
                <a:defRPr/>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7AC8BD31-E4F7-481E-B868-06897DCE752A}" type="datetime6">
              <a:rPr lang="es-ES"/>
              <a:pPr>
                <a:defRPr/>
              </a:pPr>
              <a:t>octubre de 2014</a:t>
            </a:fld>
            <a:endParaRPr lang="es-ES"/>
          </a:p>
        </p:txBody>
      </p:sp>
      <p:sp>
        <p:nvSpPr>
          <p:cNvPr id="7" name="5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54A3645C-2C68-4140-89C2-4450239378F8}" type="slidenum">
              <a:rPr lang="es-ES"/>
              <a:pPr>
                <a:defRPr/>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8EE62ACA-7BFA-4BB0-814B-29E933894B1F}" type="datetime6">
              <a:rPr lang="es-ES"/>
              <a:pPr>
                <a:defRPr/>
              </a:pPr>
              <a:t>octubre de 2014</a:t>
            </a:fld>
            <a:endParaRPr lang="es-ES"/>
          </a:p>
        </p:txBody>
      </p:sp>
      <p:sp>
        <p:nvSpPr>
          <p:cNvPr id="7" name="5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55637039-072D-467D-BE5A-B9BA2FD7D9C3}" type="slidenum">
              <a:rPr lang="es-ES"/>
              <a:pPr>
                <a:defRPr/>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AE2502E-F5AE-453A-B604-09E5FFE64701}"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B00A954-AF59-43AC-A255-6D1453A5832D}" type="slidenum">
              <a:rPr lang="es-ES"/>
              <a:pPr>
                <a:defRPr/>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68EC685-1EE4-4972-A0F4-1960BF063277}"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913C6C1-2C51-48E1-A802-ECAB567EEDDB}" type="slidenum">
              <a:rPr lang="es-ES"/>
              <a:pPr>
                <a:defRPr/>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B3A45DD-79D4-43F3-B8B6-DCF9C719AB58}" type="slidenum">
              <a:rPr lang="es-ES"/>
              <a:pPr>
                <a:defRPr/>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FB6E435-6EBD-43D2-822E-360055B4D46D}" type="slidenum">
              <a:rPr lang="es-ES"/>
              <a:pPr>
                <a:defRPr/>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pPr>
                <a:defRPr/>
              </a:pPr>
              <a:t>octubre de 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C52A849-242E-4DC9-9122-82A7CA893BC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0A840C9-6D3D-4DD6-9BA5-C9F47B0C4415}" type="datetimeFigureOut">
              <a:rPr lang="es-ES"/>
              <a:pPr>
                <a:defRPr/>
              </a:pPr>
              <a:t>01/10/2014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C09F6DF-5ACD-4FCC-B019-7B5873FCA5A9}"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39C601B-4E7F-4C1D-BAE2-9ACD2555FEFC}" type="datetimeFigureOut">
              <a:rPr lang="es-ES"/>
              <a:pPr>
                <a:defRPr/>
              </a:pPr>
              <a:t>01/10/2014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E3488EF-6CD7-4876-A202-AE14521A86F5}"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D1DBBF8-1B7E-4C5D-A023-12C760535E83}" type="datetimeFigureOut">
              <a:rPr lang="es-ES"/>
              <a:pPr>
                <a:defRPr/>
              </a:pPr>
              <a:t>01/10/2014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858ADEF-F13A-48AB-922E-3AD46FB7853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1480381-3862-4FAF-B17C-872404F5BC0E}" type="datetimeFigureOut">
              <a:rPr lang="es-ES"/>
              <a:pPr>
                <a:defRPr/>
              </a:pPr>
              <a:t>01/10/2014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3108D1C-875D-476B-9F8C-50738FC88A16}"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F71963D-02F0-4EB3-B5FE-24C44A0A639A}" type="datetimeFigureOut">
              <a:rPr lang="es-ES"/>
              <a:pPr>
                <a:defRPr/>
              </a:pPr>
              <a:t>01/10/2014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A5D13008-A46D-4C09-8C29-03C421EB092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7433A28-4833-43D3-94F0-29A040443D99}" type="datetimeFigureOut">
              <a:rPr lang="es-ES"/>
              <a:pPr>
                <a:defRPr/>
              </a:pPr>
              <a:t>01/10/2014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68142F6-46A0-4BD0-AA62-7D594A619A23}"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DC9769F-9A74-4E75-B79C-E7646E55900D}" type="datetimeFigureOut">
              <a:rPr lang="es-ES"/>
              <a:pPr>
                <a:defRPr/>
              </a:pPr>
              <a:t>01/10/2014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9B9A3C3-C5E6-44BB-A749-3540037CCDDF}"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D047220-2E97-491C-9A61-F52B7A15D3DD}" type="datetimeFigureOut">
              <a:rPr lang="es-ES"/>
              <a:pPr>
                <a:defRPr/>
              </a:pPr>
              <a:t>01/10/2014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8577055-B1F2-42A0-9CE5-0906DB26FEA4}" type="slidenum">
              <a:rPr lang="es-ES"/>
              <a:pPr>
                <a:defRPr/>
              </a:pPr>
              <a:t>‹#›</a:t>
            </a:fld>
            <a:endParaRPr lang="es-ES"/>
          </a:p>
        </p:txBody>
      </p:sp>
      <p:pic>
        <p:nvPicPr>
          <p:cNvPr id="1031" name="Imagen 2" descr="2c.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7483817-21BD-4D97-A835-A8413009E9DD}" type="datetime6">
              <a:rPr lang="es-ES"/>
              <a:pPr>
                <a:defRPr/>
              </a:pPr>
              <a:t>octubre de 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DC28A1A-ED59-48A7-9333-ED41FA3EDD1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n 3" descr="2a.jpg"/>
          <p:cNvPicPr>
            <a:picLocks noChangeAspect="1"/>
          </p:cNvPicPr>
          <p:nvPr/>
        </p:nvPicPr>
        <p:blipFill>
          <a:blip r:embed="rId2"/>
          <a:srcRect/>
          <a:stretch>
            <a:fillRect/>
          </a:stretch>
        </p:blipFill>
        <p:spPr bwMode="auto">
          <a:xfrm>
            <a:off x="0" y="458788"/>
            <a:ext cx="9144000" cy="6858000"/>
          </a:xfrm>
          <a:prstGeom prst="rect">
            <a:avLst/>
          </a:prstGeom>
          <a:noFill/>
          <a:ln w="9525">
            <a:noFill/>
            <a:miter lim="800000"/>
            <a:headEnd/>
            <a:tailEnd/>
          </a:ln>
        </p:spPr>
      </p:pic>
      <p:sp>
        <p:nvSpPr>
          <p:cNvPr id="30722" name="AutoShape 15"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0723" name="AutoShape 17"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grpSp>
        <p:nvGrpSpPr>
          <p:cNvPr id="30724" name="16 Grupo"/>
          <p:cNvGrpSpPr>
            <a:grpSpLocks/>
          </p:cNvGrpSpPr>
          <p:nvPr/>
        </p:nvGrpSpPr>
        <p:grpSpPr bwMode="auto">
          <a:xfrm>
            <a:off x="755650" y="2781300"/>
            <a:ext cx="6553200" cy="1368425"/>
            <a:chOff x="-108296" y="1916832"/>
            <a:chExt cx="9717856" cy="2160240"/>
          </a:xfrm>
        </p:grpSpPr>
        <p:pic>
          <p:nvPicPr>
            <p:cNvPr id="30728" name="Picture 4" descr="http://www.1becas.com/wp-content/uploads/2010/12/logo-Universidad-de-Tarapac%C3%A1.jpg"/>
            <p:cNvPicPr>
              <a:picLocks noChangeAspect="1" noChangeArrowheads="1"/>
            </p:cNvPicPr>
            <p:nvPr/>
          </p:nvPicPr>
          <p:blipFill>
            <a:blip r:embed="rId3"/>
            <a:srcRect/>
            <a:stretch>
              <a:fillRect/>
            </a:stretch>
          </p:blipFill>
          <p:spPr bwMode="auto">
            <a:xfrm>
              <a:off x="-108296" y="2564905"/>
              <a:ext cx="937878" cy="1368152"/>
            </a:xfrm>
            <a:prstGeom prst="rect">
              <a:avLst/>
            </a:prstGeom>
            <a:noFill/>
            <a:ln w="9525">
              <a:noFill/>
              <a:miter lim="800000"/>
              <a:headEnd/>
              <a:tailEnd/>
            </a:ln>
          </p:spPr>
        </p:pic>
        <p:pic>
          <p:nvPicPr>
            <p:cNvPr id="30729" name="Picture 6" descr="https://encrypted-tbn3.gstatic.com/images?q=tbn:ANd9GcSeDYve7GYrupsrp0ZA0Rnu-l7_C0bvzseuoSp1m1YwIAFIBIh4zg"/>
            <p:cNvPicPr>
              <a:picLocks noChangeAspect="1" noChangeArrowheads="1"/>
            </p:cNvPicPr>
            <p:nvPr/>
          </p:nvPicPr>
          <p:blipFill>
            <a:blip r:embed="rId4"/>
            <a:srcRect/>
            <a:stretch>
              <a:fillRect/>
            </a:stretch>
          </p:blipFill>
          <p:spPr bwMode="auto">
            <a:xfrm>
              <a:off x="1115616" y="2348880"/>
              <a:ext cx="1728192" cy="1728192"/>
            </a:xfrm>
            <a:prstGeom prst="rect">
              <a:avLst/>
            </a:prstGeom>
            <a:noFill/>
            <a:ln w="9525">
              <a:noFill/>
              <a:miter lim="800000"/>
              <a:headEnd/>
              <a:tailEnd/>
            </a:ln>
          </p:spPr>
        </p:pic>
        <p:pic>
          <p:nvPicPr>
            <p:cNvPr id="30730" name="Picture 8" descr="http://descom.jmc.utfsm.cl/sgeywitz/sub-paginas/Procesos%20y%20equipos/estanque_archivos/Image48.jpg"/>
            <p:cNvPicPr>
              <a:picLocks noChangeAspect="1" noChangeArrowheads="1"/>
            </p:cNvPicPr>
            <p:nvPr/>
          </p:nvPicPr>
          <p:blipFill>
            <a:blip r:embed="rId5"/>
            <a:srcRect/>
            <a:stretch>
              <a:fillRect/>
            </a:stretch>
          </p:blipFill>
          <p:spPr bwMode="auto">
            <a:xfrm>
              <a:off x="2987824" y="2700128"/>
              <a:ext cx="1872208" cy="1376944"/>
            </a:xfrm>
            <a:prstGeom prst="rect">
              <a:avLst/>
            </a:prstGeom>
            <a:noFill/>
            <a:ln w="9525">
              <a:noFill/>
              <a:miter lim="800000"/>
              <a:headEnd/>
              <a:tailEnd/>
            </a:ln>
          </p:spPr>
        </p:pic>
        <p:pic>
          <p:nvPicPr>
            <p:cNvPr id="30731" name="Picture 10" descr="http://biopacific.files.wordpress.com/2010/04/uchile_logo1.gif"/>
            <p:cNvPicPr>
              <a:picLocks noChangeAspect="1" noChangeArrowheads="1"/>
            </p:cNvPicPr>
            <p:nvPr/>
          </p:nvPicPr>
          <p:blipFill>
            <a:blip r:embed="rId6"/>
            <a:srcRect/>
            <a:stretch>
              <a:fillRect/>
            </a:stretch>
          </p:blipFill>
          <p:spPr bwMode="auto">
            <a:xfrm>
              <a:off x="4981926" y="1916832"/>
              <a:ext cx="1030234" cy="1944216"/>
            </a:xfrm>
            <a:prstGeom prst="rect">
              <a:avLst/>
            </a:prstGeom>
            <a:noFill/>
            <a:ln w="9525">
              <a:noFill/>
              <a:miter lim="800000"/>
              <a:headEnd/>
              <a:tailEnd/>
            </a:ln>
          </p:spPr>
        </p:pic>
        <p:pic>
          <p:nvPicPr>
            <p:cNvPr id="30732" name="Picture 12" descr="http://upload.wikimedia.org/wikipedia/commons/3/35/Logo_Universidad_Adolfo_Ib%C3%A1%C3%B1ez.JPG"/>
            <p:cNvPicPr>
              <a:picLocks noChangeAspect="1" noChangeArrowheads="1"/>
            </p:cNvPicPr>
            <p:nvPr/>
          </p:nvPicPr>
          <p:blipFill>
            <a:blip r:embed="rId7"/>
            <a:srcRect/>
            <a:stretch>
              <a:fillRect/>
            </a:stretch>
          </p:blipFill>
          <p:spPr bwMode="auto">
            <a:xfrm>
              <a:off x="6084168" y="2924944"/>
              <a:ext cx="2312563" cy="576064"/>
            </a:xfrm>
            <a:prstGeom prst="rect">
              <a:avLst/>
            </a:prstGeom>
            <a:noFill/>
            <a:ln w="9525">
              <a:noFill/>
              <a:miter lim="800000"/>
              <a:headEnd/>
              <a:tailEnd/>
            </a:ln>
          </p:spPr>
        </p:pic>
        <p:pic>
          <p:nvPicPr>
            <p:cNvPr id="30733" name="Picture 13" descr="F:\logo_udec.gif"/>
            <p:cNvPicPr>
              <a:picLocks noChangeAspect="1" noChangeArrowheads="1"/>
            </p:cNvPicPr>
            <p:nvPr/>
          </p:nvPicPr>
          <p:blipFill>
            <a:blip r:embed="rId8"/>
            <a:srcRect/>
            <a:stretch>
              <a:fillRect/>
            </a:stretch>
          </p:blipFill>
          <p:spPr bwMode="auto">
            <a:xfrm>
              <a:off x="8570928" y="2636913"/>
              <a:ext cx="1038632" cy="1296144"/>
            </a:xfrm>
            <a:prstGeom prst="rect">
              <a:avLst/>
            </a:prstGeom>
            <a:noFill/>
            <a:ln w="9525">
              <a:noFill/>
              <a:miter lim="800000"/>
              <a:headEnd/>
              <a:tailEnd/>
            </a:ln>
          </p:spPr>
        </p:pic>
      </p:grpSp>
      <p:pic>
        <p:nvPicPr>
          <p:cNvPr id="30725" name="Picture 2" descr="http://ts4.mm.bing.net/th?id=H.4705163672814371&amp;pid=15.1&amp;H=96&amp;W=160"/>
          <p:cNvPicPr>
            <a:picLocks noChangeAspect="1" noChangeArrowheads="1"/>
          </p:cNvPicPr>
          <p:nvPr/>
        </p:nvPicPr>
        <p:blipFill>
          <a:blip r:embed="rId9"/>
          <a:srcRect/>
          <a:stretch>
            <a:fillRect/>
          </a:stretch>
        </p:blipFill>
        <p:spPr bwMode="auto">
          <a:xfrm>
            <a:off x="7451725" y="3213100"/>
            <a:ext cx="1152525" cy="690563"/>
          </a:xfrm>
          <a:prstGeom prst="rect">
            <a:avLst/>
          </a:prstGeom>
          <a:noFill/>
          <a:ln w="9525">
            <a:noFill/>
            <a:miter lim="800000"/>
            <a:headEnd/>
            <a:tailEnd/>
          </a:ln>
        </p:spPr>
      </p:pic>
      <p:pic>
        <p:nvPicPr>
          <p:cNvPr id="30726" name="Picture 2"/>
          <p:cNvPicPr>
            <a:picLocks noChangeAspect="1" noChangeArrowheads="1"/>
          </p:cNvPicPr>
          <p:nvPr/>
        </p:nvPicPr>
        <p:blipFill>
          <a:blip r:embed="rId10"/>
          <a:srcRect/>
          <a:stretch>
            <a:fillRect/>
          </a:stretch>
        </p:blipFill>
        <p:spPr bwMode="auto">
          <a:xfrm>
            <a:off x="2057400" y="-46038"/>
            <a:ext cx="5029200" cy="1314451"/>
          </a:xfrm>
          <a:prstGeom prst="rect">
            <a:avLst/>
          </a:prstGeom>
          <a:noFill/>
          <a:ln w="9525">
            <a:noFill/>
            <a:miter lim="800000"/>
            <a:headEnd/>
            <a:tailEnd/>
          </a:ln>
        </p:spPr>
      </p:pic>
      <p:sp>
        <p:nvSpPr>
          <p:cNvPr id="2" name="1 Rectángulo"/>
          <p:cNvSpPr/>
          <p:nvPr/>
        </p:nvSpPr>
        <p:spPr>
          <a:xfrm>
            <a:off x="6958013" y="-47625"/>
            <a:ext cx="2185987" cy="90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6263"/>
            <a:ext cx="9144000" cy="628173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962" name="Rectangle 2"/>
          <p:cNvSpPr>
            <a:spLocks noGrp="1" noChangeArrowheads="1"/>
          </p:cNvSpPr>
          <p:nvPr>
            <p:ph type="title"/>
          </p:nvPr>
        </p:nvSpPr>
        <p:spPr>
          <a:xfrm>
            <a:off x="0" y="-19050"/>
            <a:ext cx="9144000" cy="568325"/>
          </a:xfrm>
        </p:spPr>
        <p:txBody>
          <a:bodyPr>
            <a:spAutoFit/>
          </a:bodyPr>
          <a:lstStyle/>
          <a:p>
            <a:pPr eaLnBrk="1" hangingPunct="1"/>
            <a:r>
              <a:rPr lang="es-MX" sz="3100" b="1" smtClean="0">
                <a:solidFill>
                  <a:srgbClr val="FFFF00"/>
                </a:solidFill>
                <a:cs typeface="Arial" charset="0"/>
              </a:rPr>
              <a:t>Visión al año 2033</a:t>
            </a:r>
            <a:endParaRPr lang="en-US" sz="3100" b="1" smtClean="0">
              <a:solidFill>
                <a:srgbClr val="FFFF00"/>
              </a:solidFill>
              <a:cs typeface="Arial" charset="0"/>
            </a:endParaRPr>
          </a:p>
        </p:txBody>
      </p:sp>
      <p:pic>
        <p:nvPicPr>
          <p:cNvPr id="40963" name="Picture 2" descr="http://2.bp.blogspot.com/_4ify7vDXrDs/TKUeZSBYhvI/AAAAAAAAGmg/T7pxkL1Aizk/s640/satellite-photo-of-south-america-at-night.jpg"/>
          <p:cNvPicPr>
            <a:picLocks noChangeAspect="1" noChangeArrowheads="1"/>
          </p:cNvPicPr>
          <p:nvPr/>
        </p:nvPicPr>
        <p:blipFill>
          <a:blip r:embed="rId3"/>
          <a:srcRect/>
          <a:stretch>
            <a:fillRect/>
          </a:stretch>
        </p:blipFill>
        <p:spPr bwMode="auto">
          <a:xfrm>
            <a:off x="1889125" y="588963"/>
            <a:ext cx="5559425" cy="6269037"/>
          </a:xfrm>
          <a:prstGeom prst="rect">
            <a:avLst/>
          </a:prstGeom>
          <a:noFill/>
          <a:ln w="9525">
            <a:noFill/>
            <a:miter lim="800000"/>
            <a:headEnd/>
            <a:tailEnd/>
          </a:ln>
        </p:spPr>
      </p:pic>
      <p:cxnSp>
        <p:nvCxnSpPr>
          <p:cNvPr id="5" name="4 Conector recto"/>
          <p:cNvCxnSpPr/>
          <p:nvPr/>
        </p:nvCxnSpPr>
        <p:spPr>
          <a:xfrm>
            <a:off x="4333875" y="3500438"/>
            <a:ext cx="669925" cy="720725"/>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7 Conector recto"/>
          <p:cNvCxnSpPr/>
          <p:nvPr/>
        </p:nvCxnSpPr>
        <p:spPr>
          <a:xfrm>
            <a:off x="4356100" y="3357563"/>
            <a:ext cx="143986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10 Conector recto"/>
          <p:cNvCxnSpPr/>
          <p:nvPr/>
        </p:nvCxnSpPr>
        <p:spPr>
          <a:xfrm flipH="1" flipV="1">
            <a:off x="3708400" y="2349500"/>
            <a:ext cx="647700" cy="1008063"/>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13 Conector recto"/>
          <p:cNvCxnSpPr/>
          <p:nvPr/>
        </p:nvCxnSpPr>
        <p:spPr>
          <a:xfrm flipV="1">
            <a:off x="3717925" y="1392238"/>
            <a:ext cx="325438" cy="976312"/>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19 Conector recto"/>
          <p:cNvCxnSpPr/>
          <p:nvPr/>
        </p:nvCxnSpPr>
        <p:spPr>
          <a:xfrm flipH="1">
            <a:off x="4211638" y="3357563"/>
            <a:ext cx="149225" cy="863600"/>
          </a:xfrm>
          <a:prstGeom prst="line">
            <a:avLst/>
          </a:prstGeom>
        </p:spPr>
        <p:style>
          <a:lnRef idx="2">
            <a:schemeClr val="accent6"/>
          </a:lnRef>
          <a:fillRef idx="0">
            <a:schemeClr val="accent6"/>
          </a:fillRef>
          <a:effectRef idx="1">
            <a:schemeClr val="accent6"/>
          </a:effectRef>
          <a:fontRef idx="minor">
            <a:schemeClr val="tx1"/>
          </a:fontRef>
        </p:style>
      </p:cxnSp>
      <p:sp>
        <p:nvSpPr>
          <p:cNvPr id="23" name="22 Elipse"/>
          <p:cNvSpPr/>
          <p:nvPr/>
        </p:nvSpPr>
        <p:spPr>
          <a:xfrm>
            <a:off x="4318000" y="3325813"/>
            <a:ext cx="74613" cy="714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24 Elipse"/>
          <p:cNvSpPr/>
          <p:nvPr/>
        </p:nvSpPr>
        <p:spPr>
          <a:xfrm>
            <a:off x="4311650" y="3478213"/>
            <a:ext cx="73025" cy="714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11 Elipse"/>
          <p:cNvSpPr/>
          <p:nvPr/>
        </p:nvSpPr>
        <p:spPr>
          <a:xfrm>
            <a:off x="4976813" y="3284538"/>
            <a:ext cx="171450" cy="14446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972" name="10 CuadroTexto"/>
          <p:cNvSpPr txBox="1">
            <a:spLocks noChangeArrowheads="1"/>
          </p:cNvSpPr>
          <p:nvPr/>
        </p:nvSpPr>
        <p:spPr bwMode="auto">
          <a:xfrm>
            <a:off x="357188" y="4876800"/>
            <a:ext cx="2957512" cy="1323975"/>
          </a:xfrm>
          <a:prstGeom prst="rect">
            <a:avLst/>
          </a:prstGeom>
          <a:noFill/>
          <a:ln w="9525">
            <a:noFill/>
            <a:miter lim="800000"/>
            <a:headEnd/>
            <a:tailEnd/>
          </a:ln>
        </p:spPr>
        <p:txBody>
          <a:bodyPr>
            <a:spAutoFit/>
          </a:bodyPr>
          <a:lstStyle/>
          <a:p>
            <a:r>
              <a:rPr lang="es-CL" sz="2000" b="1" i="1">
                <a:solidFill>
                  <a:srgbClr val="FFFF00"/>
                </a:solidFill>
                <a:latin typeface="Trebuchet MS" pitchFamily="34" charset="0"/>
              </a:rPr>
              <a:t>200 GW </a:t>
            </a:r>
            <a:r>
              <a:rPr lang="es-ES" sz="2000" b="1" i="1">
                <a:solidFill>
                  <a:srgbClr val="FFFF00"/>
                </a:solidFill>
                <a:latin typeface="Trebuchet MS" pitchFamily="34" charset="0"/>
              </a:rPr>
              <a:t>~ 4,800 km</a:t>
            </a:r>
            <a:r>
              <a:rPr lang="es-ES" sz="2000" b="1" i="1" baseline="30000">
                <a:solidFill>
                  <a:srgbClr val="FFFF00"/>
                </a:solidFill>
                <a:latin typeface="Trebuchet MS" pitchFamily="34" charset="0"/>
              </a:rPr>
              <a:t>2</a:t>
            </a:r>
          </a:p>
          <a:p>
            <a:r>
              <a:rPr lang="es-ES" sz="2000" b="1" i="1">
                <a:solidFill>
                  <a:srgbClr val="FFFF00"/>
                </a:solidFill>
                <a:latin typeface="Trebuchet MS" pitchFamily="34" charset="0"/>
              </a:rPr>
              <a:t>2 X (49x49 km</a:t>
            </a:r>
            <a:r>
              <a:rPr lang="es-ES" sz="2000" b="1" i="1" baseline="30000">
                <a:solidFill>
                  <a:srgbClr val="FFFF00"/>
                </a:solidFill>
                <a:latin typeface="Trebuchet MS" pitchFamily="34" charset="0"/>
              </a:rPr>
              <a:t>2</a:t>
            </a:r>
            <a:r>
              <a:rPr lang="es-ES" sz="2000" b="1" i="1">
                <a:solidFill>
                  <a:srgbClr val="FFFF00"/>
                </a:solidFill>
                <a:latin typeface="Trebuchet MS" pitchFamily="34" charset="0"/>
              </a:rPr>
              <a:t>)</a:t>
            </a:r>
          </a:p>
          <a:p>
            <a:r>
              <a:rPr lang="es-ES" sz="2000" b="1" i="1">
                <a:solidFill>
                  <a:srgbClr val="FFFF00"/>
                </a:solidFill>
                <a:latin typeface="Trebuchet MS" pitchFamily="34" charset="0"/>
              </a:rPr>
              <a:t> o bien</a:t>
            </a:r>
          </a:p>
          <a:p>
            <a:r>
              <a:rPr lang="es-ES" sz="2000" b="1" i="1">
                <a:solidFill>
                  <a:srgbClr val="FFFF00"/>
                </a:solidFill>
                <a:latin typeface="Trebuchet MS" pitchFamily="34" charset="0"/>
              </a:rPr>
              <a:t>12 X (20x20 km</a:t>
            </a:r>
            <a:r>
              <a:rPr lang="es-ES" sz="2000" b="1" i="1" baseline="30000">
                <a:solidFill>
                  <a:srgbClr val="FFFF00"/>
                </a:solidFill>
                <a:latin typeface="Trebuchet MS" pitchFamily="34" charset="0"/>
              </a:rPr>
              <a:t>2</a:t>
            </a:r>
            <a:r>
              <a:rPr lang="es-ES" sz="2000" b="1" i="1">
                <a:solidFill>
                  <a:srgbClr val="FFFF00"/>
                </a:solidFill>
                <a:latin typeface="Trebuchet MS" pitchFamily="34" charset="0"/>
              </a:rPr>
              <a:t>)</a:t>
            </a:r>
          </a:p>
        </p:txBody>
      </p:sp>
      <p:pic>
        <p:nvPicPr>
          <p:cNvPr id="40973" name="Picture 3"/>
          <p:cNvPicPr>
            <a:picLocks noChangeAspect="1" noChangeArrowheads="1"/>
          </p:cNvPicPr>
          <p:nvPr/>
        </p:nvPicPr>
        <p:blipFill>
          <a:blip r:embed="rId4"/>
          <a:srcRect/>
          <a:stretch>
            <a:fillRect/>
          </a:stretch>
        </p:blipFill>
        <p:spPr bwMode="auto">
          <a:xfrm>
            <a:off x="8001000" y="5538788"/>
            <a:ext cx="617538" cy="96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6263"/>
            <a:ext cx="9144000" cy="6281737"/>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3010" name="Rectangle 2"/>
          <p:cNvSpPr>
            <a:spLocks noGrp="1" noChangeArrowheads="1"/>
          </p:cNvSpPr>
          <p:nvPr>
            <p:ph type="title"/>
          </p:nvPr>
        </p:nvSpPr>
        <p:spPr>
          <a:xfrm>
            <a:off x="0" y="-19050"/>
            <a:ext cx="9144000" cy="568325"/>
          </a:xfrm>
        </p:spPr>
        <p:txBody>
          <a:bodyPr>
            <a:spAutoFit/>
          </a:bodyPr>
          <a:lstStyle/>
          <a:p>
            <a:pPr eaLnBrk="1" hangingPunct="1"/>
            <a:r>
              <a:rPr lang="es-MX" sz="3100" b="1" smtClean="0">
                <a:solidFill>
                  <a:srgbClr val="FFFF00"/>
                </a:solidFill>
                <a:cs typeface="Arial" charset="0"/>
              </a:rPr>
              <a:t>Desempeño</a:t>
            </a:r>
            <a:endParaRPr lang="en-US" sz="3100" b="1" smtClean="0">
              <a:solidFill>
                <a:srgbClr val="FFFF00"/>
              </a:solidFill>
              <a:cs typeface="Arial" charset="0"/>
            </a:endParaRPr>
          </a:p>
        </p:txBody>
      </p:sp>
      <p:pic>
        <p:nvPicPr>
          <p:cNvPr id="43011" name="Picture 2"/>
          <p:cNvPicPr>
            <a:picLocks noChangeAspect="1" noChangeArrowheads="1"/>
          </p:cNvPicPr>
          <p:nvPr/>
        </p:nvPicPr>
        <p:blipFill>
          <a:blip r:embed="rId3"/>
          <a:srcRect/>
          <a:stretch>
            <a:fillRect/>
          </a:stretch>
        </p:blipFill>
        <p:spPr bwMode="auto">
          <a:xfrm>
            <a:off x="1133475" y="620713"/>
            <a:ext cx="6894513" cy="3176587"/>
          </a:xfrm>
          <a:prstGeom prst="rect">
            <a:avLst/>
          </a:prstGeom>
          <a:noFill/>
          <a:ln w="9525">
            <a:noFill/>
            <a:miter lim="800000"/>
            <a:headEnd/>
            <a:tailEnd/>
          </a:ln>
        </p:spPr>
      </p:pic>
      <p:pic>
        <p:nvPicPr>
          <p:cNvPr id="43012" name="Picture 3"/>
          <p:cNvPicPr>
            <a:picLocks noChangeAspect="1" noChangeArrowheads="1"/>
          </p:cNvPicPr>
          <p:nvPr/>
        </p:nvPicPr>
        <p:blipFill>
          <a:blip r:embed="rId4"/>
          <a:srcRect/>
          <a:stretch>
            <a:fillRect/>
          </a:stretch>
        </p:blipFill>
        <p:spPr bwMode="auto">
          <a:xfrm>
            <a:off x="0" y="4437063"/>
            <a:ext cx="9144000" cy="1954212"/>
          </a:xfrm>
          <a:prstGeom prst="rect">
            <a:avLst/>
          </a:prstGeom>
          <a:noFill/>
          <a:ln w="9525">
            <a:noFill/>
            <a:miter lim="800000"/>
            <a:headEnd/>
            <a:tailEnd/>
          </a:ln>
        </p:spPr>
      </p:pic>
      <p:cxnSp>
        <p:nvCxnSpPr>
          <p:cNvPr id="4" name="3 Conector recto"/>
          <p:cNvCxnSpPr/>
          <p:nvPr/>
        </p:nvCxnSpPr>
        <p:spPr>
          <a:xfrm>
            <a:off x="1511300" y="1557338"/>
            <a:ext cx="6480175" cy="0"/>
          </a:xfrm>
          <a:prstGeom prst="line">
            <a:avLst/>
          </a:prstGeom>
          <a:ln w="9525"/>
        </p:spPr>
        <p:style>
          <a:lnRef idx="2">
            <a:schemeClr val="accent2"/>
          </a:lnRef>
          <a:fillRef idx="0">
            <a:schemeClr val="accent2"/>
          </a:fillRef>
          <a:effectRef idx="1">
            <a:schemeClr val="accent2"/>
          </a:effectRef>
          <a:fontRef idx="minor">
            <a:schemeClr val="tx1"/>
          </a:fontRef>
        </p:style>
      </p:cxnSp>
      <p:cxnSp>
        <p:nvCxnSpPr>
          <p:cNvPr id="19" name="18 Conector recto"/>
          <p:cNvCxnSpPr/>
          <p:nvPr/>
        </p:nvCxnSpPr>
        <p:spPr>
          <a:xfrm>
            <a:off x="369888" y="5276850"/>
            <a:ext cx="8774112" cy="0"/>
          </a:xfrm>
          <a:prstGeom prst="line">
            <a:avLst/>
          </a:prstGeom>
          <a:ln w="9525"/>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45058" name="2 CuadroTexto"/>
          <p:cNvSpPr txBox="1">
            <a:spLocks noChangeArrowheads="1"/>
          </p:cNvSpPr>
          <p:nvPr/>
        </p:nvSpPr>
        <p:spPr bwMode="auto">
          <a:xfrm>
            <a:off x="539750" y="1341438"/>
            <a:ext cx="8247063" cy="522287"/>
          </a:xfrm>
          <a:prstGeom prst="rect">
            <a:avLst/>
          </a:prstGeom>
          <a:noFill/>
          <a:ln w="9525">
            <a:noFill/>
            <a:miter lim="800000"/>
            <a:headEnd/>
            <a:tailEnd/>
          </a:ln>
        </p:spPr>
        <p:txBody>
          <a:bodyPr wrap="none">
            <a:spAutoFit/>
          </a:bodyPr>
          <a:lstStyle/>
          <a:p>
            <a:r>
              <a:rPr lang="es-CL" sz="2800" b="1">
                <a:latin typeface="Verdana" pitchFamily="34" charset="0"/>
              </a:rPr>
              <a:t>Estrategia de investigación y desarrollo</a:t>
            </a:r>
            <a:r>
              <a:rPr lang="es-CL">
                <a:latin typeface="Calibri" pitchFamily="34" charset="0"/>
              </a:rPr>
              <a:t>:</a:t>
            </a:r>
          </a:p>
        </p:txBody>
      </p:sp>
      <p:sp>
        <p:nvSpPr>
          <p:cNvPr id="45059" name="3 CuadroTexto"/>
          <p:cNvSpPr txBox="1">
            <a:spLocks noChangeArrowheads="1"/>
          </p:cNvSpPr>
          <p:nvPr/>
        </p:nvSpPr>
        <p:spPr bwMode="auto">
          <a:xfrm>
            <a:off x="250825" y="2133600"/>
            <a:ext cx="8677275" cy="1814513"/>
          </a:xfrm>
          <a:prstGeom prst="rect">
            <a:avLst/>
          </a:prstGeom>
          <a:noFill/>
          <a:ln w="9525">
            <a:noFill/>
            <a:miter lim="800000"/>
            <a:headEnd/>
            <a:tailEnd/>
          </a:ln>
        </p:spPr>
        <p:txBody>
          <a:bodyPr>
            <a:spAutoFit/>
          </a:bodyPr>
          <a:lstStyle/>
          <a:p>
            <a:pPr algn="just"/>
            <a:r>
              <a:rPr lang="es-CL" sz="2800">
                <a:latin typeface="Calibri" pitchFamily="34" charset="0"/>
              </a:rPr>
              <a:t>Se definen seis líneas de investigación, orientadas a la </a:t>
            </a:r>
            <a:r>
              <a:rPr lang="es-CL" sz="2800" b="1">
                <a:solidFill>
                  <a:srgbClr val="C00000"/>
                </a:solidFill>
                <a:latin typeface="Calibri" pitchFamily="34" charset="0"/>
              </a:rPr>
              <a:t>superación de barreras de conocimiento</a:t>
            </a:r>
            <a:r>
              <a:rPr lang="es-CL" sz="2800">
                <a:latin typeface="Calibri" pitchFamily="34" charset="0"/>
              </a:rPr>
              <a:t>, de modo de cumplir con el objetivo de </a:t>
            </a:r>
            <a:r>
              <a:rPr lang="es-CL" sz="2800" b="1">
                <a:solidFill>
                  <a:srgbClr val="C00000"/>
                </a:solidFill>
                <a:latin typeface="Calibri" pitchFamily="34" charset="0"/>
              </a:rPr>
              <a:t>masificar</a:t>
            </a:r>
            <a:r>
              <a:rPr lang="es-CL" sz="2800">
                <a:latin typeface="Calibri" pitchFamily="34" charset="0"/>
              </a:rPr>
              <a:t> el uso de </a:t>
            </a:r>
            <a:r>
              <a:rPr lang="es-CL" sz="2800" b="1">
                <a:solidFill>
                  <a:srgbClr val="C00000"/>
                </a:solidFill>
                <a:latin typeface="Calibri" pitchFamily="34" charset="0"/>
              </a:rPr>
              <a:t>energía solar en Chile.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4" name="3 Rectángulo"/>
          <p:cNvSpPr/>
          <p:nvPr/>
        </p:nvSpPr>
        <p:spPr>
          <a:xfrm>
            <a:off x="7246938" y="5718175"/>
            <a:ext cx="1897062" cy="1139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prstClr val="white"/>
              </a:solidFill>
            </a:endParaRPr>
          </a:p>
        </p:txBody>
      </p:sp>
      <p:cxnSp>
        <p:nvCxnSpPr>
          <p:cNvPr id="5" name="4 Conector recto de flecha"/>
          <p:cNvCxnSpPr>
            <a:endCxn id="14" idx="0"/>
          </p:cNvCxnSpPr>
          <p:nvPr/>
        </p:nvCxnSpPr>
        <p:spPr>
          <a:xfrm flipH="1">
            <a:off x="4630738" y="1524000"/>
            <a:ext cx="246062" cy="438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109538" y="4052888"/>
            <a:ext cx="2209800" cy="1377950"/>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CL" sz="1600" dirty="0">
                <a:solidFill>
                  <a:prstClr val="black"/>
                </a:solidFill>
              </a:rPr>
              <a:t>S</a:t>
            </a:r>
            <a:r>
              <a:rPr lang="es-CL" sz="1600" dirty="0">
                <a:solidFill>
                  <a:prstClr val="black"/>
                </a:solidFill>
              </a:rPr>
              <a:t>istemas eléctricos con alta penetración de energía solar</a:t>
            </a:r>
            <a:endParaRPr lang="es-CL" sz="1200" dirty="0">
              <a:solidFill>
                <a:prstClr val="black"/>
              </a:solidFill>
            </a:endParaRPr>
          </a:p>
          <a:p>
            <a:pPr algn="ctr" fontAlgn="auto">
              <a:spcBef>
                <a:spcPts val="0"/>
              </a:spcBef>
              <a:spcAft>
                <a:spcPts val="0"/>
              </a:spcAft>
              <a:defRPr/>
            </a:pPr>
            <a:r>
              <a:rPr lang="es-CL" sz="1200" b="1" i="1" dirty="0">
                <a:solidFill>
                  <a:prstClr val="black"/>
                </a:solidFill>
              </a:rPr>
              <a:t>(Luis Morán)</a:t>
            </a:r>
            <a:endParaRPr lang="es-CL" sz="1200" dirty="0">
              <a:solidFill>
                <a:prstClr val="black"/>
              </a:solidFill>
            </a:endParaRPr>
          </a:p>
        </p:txBody>
      </p:sp>
      <p:sp>
        <p:nvSpPr>
          <p:cNvPr id="9" name="8 Rectángulo redondeado"/>
          <p:cNvSpPr/>
          <p:nvPr/>
        </p:nvSpPr>
        <p:spPr>
          <a:xfrm>
            <a:off x="7027863" y="4062413"/>
            <a:ext cx="2082800" cy="1390650"/>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CL" sz="1600" dirty="0">
                <a:solidFill>
                  <a:prstClr val="black"/>
                </a:solidFill>
              </a:rPr>
              <a:t>Sistemas de coordinación de energía solar para comunidades rurales  y urbanas</a:t>
            </a:r>
          </a:p>
          <a:p>
            <a:pPr algn="ctr" fontAlgn="auto">
              <a:spcBef>
                <a:spcPts val="0"/>
              </a:spcBef>
              <a:spcAft>
                <a:spcPts val="0"/>
              </a:spcAft>
              <a:defRPr/>
            </a:pPr>
            <a:r>
              <a:rPr lang="es-CL" sz="1200" b="1" i="1" dirty="0">
                <a:solidFill>
                  <a:prstClr val="black"/>
                </a:solidFill>
              </a:rPr>
              <a:t>(Rodrigo Palma)</a:t>
            </a:r>
            <a:endParaRPr lang="es-CL" sz="1200" b="1" i="1" dirty="0">
              <a:solidFill>
                <a:prstClr val="black"/>
              </a:solidFill>
            </a:endParaRPr>
          </a:p>
        </p:txBody>
      </p:sp>
      <p:cxnSp>
        <p:nvCxnSpPr>
          <p:cNvPr id="10" name="9 Conector recto de flecha"/>
          <p:cNvCxnSpPr>
            <a:stCxn id="34" idx="2"/>
            <a:endCxn id="9" idx="1"/>
          </p:cNvCxnSpPr>
          <p:nvPr/>
        </p:nvCxnSpPr>
        <p:spPr>
          <a:xfrm>
            <a:off x="5734050" y="3535363"/>
            <a:ext cx="1293813" cy="1222375"/>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1" name="10 Conector recto de flecha"/>
          <p:cNvCxnSpPr>
            <a:stCxn id="9" idx="1"/>
            <a:endCxn id="7" idx="3"/>
          </p:cNvCxnSpPr>
          <p:nvPr/>
        </p:nvCxnSpPr>
        <p:spPr>
          <a:xfrm flipH="1" flipV="1">
            <a:off x="2319338" y="4741863"/>
            <a:ext cx="4708525" cy="15875"/>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sp>
        <p:nvSpPr>
          <p:cNvPr id="12" name="11 Rectángulo redondeado"/>
          <p:cNvSpPr/>
          <p:nvPr/>
        </p:nvSpPr>
        <p:spPr>
          <a:xfrm>
            <a:off x="2811463" y="3316288"/>
            <a:ext cx="1530350" cy="790575"/>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CL" sz="1600" dirty="0">
                <a:solidFill>
                  <a:prstClr val="black"/>
                </a:solidFill>
              </a:rPr>
              <a:t>Energía solar en la industria</a:t>
            </a:r>
          </a:p>
          <a:p>
            <a:pPr algn="ctr" fontAlgn="auto">
              <a:spcBef>
                <a:spcPts val="0"/>
              </a:spcBef>
              <a:spcAft>
                <a:spcPts val="0"/>
              </a:spcAft>
              <a:defRPr/>
            </a:pPr>
            <a:r>
              <a:rPr lang="es-CL" sz="1200" b="1" i="1" dirty="0">
                <a:solidFill>
                  <a:prstClr val="black"/>
                </a:solidFill>
              </a:rPr>
              <a:t>(Samir Kouro)</a:t>
            </a:r>
            <a:endParaRPr lang="es-CL" sz="1200" b="1" i="1" dirty="0">
              <a:solidFill>
                <a:prstClr val="black"/>
              </a:solidFill>
            </a:endParaRPr>
          </a:p>
        </p:txBody>
      </p:sp>
      <p:sp>
        <p:nvSpPr>
          <p:cNvPr id="13" name="12 Rectángulo redondeado"/>
          <p:cNvSpPr/>
          <p:nvPr/>
        </p:nvSpPr>
        <p:spPr>
          <a:xfrm>
            <a:off x="246063" y="2552700"/>
            <a:ext cx="1897062" cy="795338"/>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CL" sz="1600" dirty="0">
                <a:solidFill>
                  <a:prstClr val="black"/>
                </a:solidFill>
              </a:rPr>
              <a:t>Almacenamiento de energía solar</a:t>
            </a:r>
          </a:p>
          <a:p>
            <a:pPr algn="ctr" fontAlgn="auto">
              <a:spcBef>
                <a:spcPts val="0"/>
              </a:spcBef>
              <a:spcAft>
                <a:spcPts val="0"/>
              </a:spcAft>
              <a:defRPr/>
            </a:pPr>
            <a:r>
              <a:rPr lang="es-CL" sz="1200" b="1" i="1" dirty="0">
                <a:solidFill>
                  <a:prstClr val="black"/>
                </a:solidFill>
              </a:rPr>
              <a:t>(Héctor Galleguillos)</a:t>
            </a:r>
            <a:endParaRPr lang="es-CL" sz="1200" b="1" i="1" dirty="0">
              <a:solidFill>
                <a:prstClr val="black"/>
              </a:solidFill>
            </a:endParaRPr>
          </a:p>
        </p:txBody>
      </p:sp>
      <p:sp>
        <p:nvSpPr>
          <p:cNvPr id="14" name="13 Rectángulo redondeado"/>
          <p:cNvSpPr/>
          <p:nvPr/>
        </p:nvSpPr>
        <p:spPr>
          <a:xfrm>
            <a:off x="3298825" y="5910263"/>
            <a:ext cx="2663825" cy="915987"/>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CL" sz="1600" dirty="0">
                <a:solidFill>
                  <a:prstClr val="black"/>
                </a:solidFill>
              </a:rPr>
              <a:t>Investigación básica en modelos económicos / sociales </a:t>
            </a:r>
          </a:p>
          <a:p>
            <a:pPr algn="ctr" fontAlgn="auto">
              <a:spcBef>
                <a:spcPts val="0"/>
              </a:spcBef>
              <a:spcAft>
                <a:spcPts val="0"/>
              </a:spcAft>
              <a:defRPr/>
            </a:pPr>
            <a:r>
              <a:rPr lang="es-CL" sz="1200" b="1" i="1" dirty="0">
                <a:solidFill>
                  <a:prstClr val="black"/>
                </a:solidFill>
              </a:rPr>
              <a:t>(Claudio Agostini)</a:t>
            </a:r>
            <a:endParaRPr lang="es-CL" sz="1200" b="1" i="1" dirty="0">
              <a:solidFill>
                <a:prstClr val="black"/>
              </a:solidFill>
            </a:endParaRPr>
          </a:p>
        </p:txBody>
      </p:sp>
      <p:cxnSp>
        <p:nvCxnSpPr>
          <p:cNvPr id="15" name="14 Conector recto de flecha"/>
          <p:cNvCxnSpPr>
            <a:stCxn id="14" idx="0"/>
            <a:endCxn id="7" idx="3"/>
          </p:cNvCxnSpPr>
          <p:nvPr/>
        </p:nvCxnSpPr>
        <p:spPr>
          <a:xfrm flipH="1" flipV="1">
            <a:off x="2319338" y="4741863"/>
            <a:ext cx="2311400" cy="116840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a:stCxn id="14" idx="0"/>
            <a:endCxn id="9" idx="1"/>
          </p:cNvCxnSpPr>
          <p:nvPr/>
        </p:nvCxnSpPr>
        <p:spPr>
          <a:xfrm flipV="1">
            <a:off x="4630738" y="4757738"/>
            <a:ext cx="2397125" cy="1152525"/>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7" name="16 Conector recto de flecha"/>
          <p:cNvCxnSpPr>
            <a:stCxn id="12" idx="1"/>
            <a:endCxn id="13" idx="2"/>
          </p:cNvCxnSpPr>
          <p:nvPr/>
        </p:nvCxnSpPr>
        <p:spPr>
          <a:xfrm flipH="1" flipV="1">
            <a:off x="1193800" y="3348038"/>
            <a:ext cx="1617663" cy="363537"/>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8" name="17 Conector recto de flecha"/>
          <p:cNvCxnSpPr>
            <a:stCxn id="12" idx="3"/>
            <a:endCxn id="34" idx="2"/>
          </p:cNvCxnSpPr>
          <p:nvPr/>
        </p:nvCxnSpPr>
        <p:spPr>
          <a:xfrm flipV="1">
            <a:off x="4341813" y="3535363"/>
            <a:ext cx="1392237" cy="176212"/>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9" name="18 Conector recto de flecha"/>
          <p:cNvCxnSpPr>
            <a:stCxn id="12" idx="2"/>
            <a:endCxn id="7" idx="3"/>
          </p:cNvCxnSpPr>
          <p:nvPr/>
        </p:nvCxnSpPr>
        <p:spPr>
          <a:xfrm flipH="1">
            <a:off x="2319338" y="4106863"/>
            <a:ext cx="1257300" cy="63500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20" name="19 Conector recto de flecha"/>
          <p:cNvCxnSpPr>
            <a:endCxn id="7" idx="0"/>
          </p:cNvCxnSpPr>
          <p:nvPr/>
        </p:nvCxnSpPr>
        <p:spPr>
          <a:xfrm flipH="1">
            <a:off x="1214438" y="1524000"/>
            <a:ext cx="3662362" cy="2528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endCxn id="34" idx="0"/>
          </p:cNvCxnSpPr>
          <p:nvPr/>
        </p:nvCxnSpPr>
        <p:spPr>
          <a:xfrm>
            <a:off x="4876800" y="1524000"/>
            <a:ext cx="857250" cy="127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9" idx="0"/>
          </p:cNvCxnSpPr>
          <p:nvPr/>
        </p:nvCxnSpPr>
        <p:spPr>
          <a:xfrm>
            <a:off x="4876800" y="1524000"/>
            <a:ext cx="3192463" cy="2538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12" idx="0"/>
          </p:cNvCxnSpPr>
          <p:nvPr/>
        </p:nvCxnSpPr>
        <p:spPr>
          <a:xfrm flipH="1">
            <a:off x="3576638" y="1524000"/>
            <a:ext cx="1300162" cy="17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endCxn id="13" idx="0"/>
          </p:cNvCxnSpPr>
          <p:nvPr/>
        </p:nvCxnSpPr>
        <p:spPr>
          <a:xfrm flipH="1">
            <a:off x="1193800" y="1524000"/>
            <a:ext cx="36830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101" name="24 CuadroTexto"/>
          <p:cNvSpPr txBox="1">
            <a:spLocks noChangeArrowheads="1"/>
          </p:cNvSpPr>
          <p:nvPr/>
        </p:nvSpPr>
        <p:spPr bwMode="auto">
          <a:xfrm>
            <a:off x="2684463" y="3078163"/>
            <a:ext cx="381000" cy="338137"/>
          </a:xfrm>
          <a:prstGeom prst="rect">
            <a:avLst/>
          </a:prstGeom>
          <a:noFill/>
          <a:ln w="9525">
            <a:noFill/>
            <a:miter lim="800000"/>
            <a:headEnd/>
            <a:tailEnd/>
          </a:ln>
        </p:spPr>
        <p:txBody>
          <a:bodyPr wrap="none">
            <a:spAutoFit/>
          </a:bodyPr>
          <a:lstStyle/>
          <a:p>
            <a:r>
              <a:rPr lang="es-CL" sz="1600" b="1">
                <a:solidFill>
                  <a:srgbClr val="000000"/>
                </a:solidFill>
                <a:latin typeface="Calibri" pitchFamily="34" charset="0"/>
              </a:rPr>
              <a:t>(I)</a:t>
            </a:r>
          </a:p>
        </p:txBody>
      </p:sp>
      <p:sp>
        <p:nvSpPr>
          <p:cNvPr id="46102" name="25 CuadroTexto"/>
          <p:cNvSpPr txBox="1">
            <a:spLocks noChangeArrowheads="1"/>
          </p:cNvSpPr>
          <p:nvPr/>
        </p:nvSpPr>
        <p:spPr bwMode="auto">
          <a:xfrm>
            <a:off x="-42863" y="3841750"/>
            <a:ext cx="438151" cy="338138"/>
          </a:xfrm>
          <a:prstGeom prst="rect">
            <a:avLst/>
          </a:prstGeom>
          <a:noFill/>
          <a:ln w="9525">
            <a:noFill/>
            <a:miter lim="800000"/>
            <a:headEnd/>
            <a:tailEnd/>
          </a:ln>
        </p:spPr>
        <p:txBody>
          <a:bodyPr wrap="none">
            <a:spAutoFit/>
          </a:bodyPr>
          <a:lstStyle/>
          <a:p>
            <a:r>
              <a:rPr lang="es-CL" sz="1600" b="1">
                <a:solidFill>
                  <a:srgbClr val="000000"/>
                </a:solidFill>
                <a:latin typeface="Calibri" pitchFamily="34" charset="0"/>
              </a:rPr>
              <a:t>(II)</a:t>
            </a:r>
          </a:p>
        </p:txBody>
      </p:sp>
      <p:sp>
        <p:nvSpPr>
          <p:cNvPr id="46103" name="26 CuadroTexto"/>
          <p:cNvSpPr txBox="1">
            <a:spLocks noChangeArrowheads="1"/>
          </p:cNvSpPr>
          <p:nvPr/>
        </p:nvSpPr>
        <p:spPr bwMode="auto">
          <a:xfrm>
            <a:off x="6858000" y="3862388"/>
            <a:ext cx="496888" cy="338137"/>
          </a:xfrm>
          <a:prstGeom prst="rect">
            <a:avLst/>
          </a:prstGeom>
          <a:noFill/>
          <a:ln w="9525">
            <a:noFill/>
            <a:miter lim="800000"/>
            <a:headEnd/>
            <a:tailEnd/>
          </a:ln>
        </p:spPr>
        <p:txBody>
          <a:bodyPr wrap="none">
            <a:spAutoFit/>
          </a:bodyPr>
          <a:lstStyle/>
          <a:p>
            <a:r>
              <a:rPr lang="es-CL" sz="1600" b="1">
                <a:solidFill>
                  <a:srgbClr val="000000"/>
                </a:solidFill>
                <a:latin typeface="Calibri" pitchFamily="34" charset="0"/>
              </a:rPr>
              <a:t>(III)</a:t>
            </a:r>
          </a:p>
        </p:txBody>
      </p:sp>
      <p:sp>
        <p:nvSpPr>
          <p:cNvPr id="46104" name="27 CuadroTexto"/>
          <p:cNvSpPr txBox="1">
            <a:spLocks noChangeArrowheads="1"/>
          </p:cNvSpPr>
          <p:nvPr/>
        </p:nvSpPr>
        <p:spPr bwMode="auto">
          <a:xfrm>
            <a:off x="14288" y="2281238"/>
            <a:ext cx="515937" cy="338137"/>
          </a:xfrm>
          <a:prstGeom prst="rect">
            <a:avLst/>
          </a:prstGeom>
          <a:noFill/>
          <a:ln w="9525">
            <a:noFill/>
            <a:miter lim="800000"/>
            <a:headEnd/>
            <a:tailEnd/>
          </a:ln>
        </p:spPr>
        <p:txBody>
          <a:bodyPr wrap="none">
            <a:spAutoFit/>
          </a:bodyPr>
          <a:lstStyle/>
          <a:p>
            <a:r>
              <a:rPr lang="es-CL" sz="1600" b="1">
                <a:solidFill>
                  <a:srgbClr val="000000"/>
                </a:solidFill>
                <a:latin typeface="Calibri" pitchFamily="34" charset="0"/>
              </a:rPr>
              <a:t>(IV)</a:t>
            </a:r>
          </a:p>
        </p:txBody>
      </p:sp>
      <p:sp>
        <p:nvSpPr>
          <p:cNvPr id="46105" name="28 CuadroTexto"/>
          <p:cNvSpPr txBox="1">
            <a:spLocks noChangeArrowheads="1"/>
          </p:cNvSpPr>
          <p:nvPr/>
        </p:nvSpPr>
        <p:spPr bwMode="auto">
          <a:xfrm>
            <a:off x="4764088" y="2552700"/>
            <a:ext cx="458787" cy="338138"/>
          </a:xfrm>
          <a:prstGeom prst="rect">
            <a:avLst/>
          </a:prstGeom>
          <a:noFill/>
          <a:ln w="9525">
            <a:noFill/>
            <a:miter lim="800000"/>
            <a:headEnd/>
            <a:tailEnd/>
          </a:ln>
        </p:spPr>
        <p:txBody>
          <a:bodyPr wrap="none">
            <a:spAutoFit/>
          </a:bodyPr>
          <a:lstStyle/>
          <a:p>
            <a:r>
              <a:rPr lang="es-CL" sz="1600" b="1">
                <a:solidFill>
                  <a:srgbClr val="000000"/>
                </a:solidFill>
                <a:latin typeface="Calibri" pitchFamily="34" charset="0"/>
              </a:rPr>
              <a:t>(V)</a:t>
            </a:r>
          </a:p>
        </p:txBody>
      </p:sp>
      <p:sp>
        <p:nvSpPr>
          <p:cNvPr id="46106" name="29 CuadroTexto"/>
          <p:cNvSpPr txBox="1">
            <a:spLocks noChangeArrowheads="1"/>
          </p:cNvSpPr>
          <p:nvPr/>
        </p:nvSpPr>
        <p:spPr bwMode="auto">
          <a:xfrm>
            <a:off x="3021013" y="5705475"/>
            <a:ext cx="517525" cy="339725"/>
          </a:xfrm>
          <a:prstGeom prst="rect">
            <a:avLst/>
          </a:prstGeom>
          <a:noFill/>
          <a:ln w="9525">
            <a:noFill/>
            <a:miter lim="800000"/>
            <a:headEnd/>
            <a:tailEnd/>
          </a:ln>
        </p:spPr>
        <p:txBody>
          <a:bodyPr wrap="none">
            <a:spAutoFit/>
          </a:bodyPr>
          <a:lstStyle/>
          <a:p>
            <a:r>
              <a:rPr lang="es-CL" sz="1600" b="1">
                <a:solidFill>
                  <a:srgbClr val="000000"/>
                </a:solidFill>
                <a:latin typeface="Calibri" pitchFamily="34" charset="0"/>
              </a:rPr>
              <a:t>(VI)</a:t>
            </a:r>
          </a:p>
        </p:txBody>
      </p:sp>
      <p:cxnSp>
        <p:nvCxnSpPr>
          <p:cNvPr id="31" name="30 Conector recto de flecha"/>
          <p:cNvCxnSpPr/>
          <p:nvPr/>
        </p:nvCxnSpPr>
        <p:spPr>
          <a:xfrm>
            <a:off x="7027863" y="6526213"/>
            <a:ext cx="431800" cy="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sp>
        <p:nvSpPr>
          <p:cNvPr id="46108" name="31 CuadroTexto"/>
          <p:cNvSpPr txBox="1">
            <a:spLocks noChangeArrowheads="1"/>
          </p:cNvSpPr>
          <p:nvPr/>
        </p:nvSpPr>
        <p:spPr bwMode="auto">
          <a:xfrm>
            <a:off x="7369175" y="6362700"/>
            <a:ext cx="1822450" cy="460375"/>
          </a:xfrm>
          <a:prstGeom prst="rect">
            <a:avLst/>
          </a:prstGeom>
          <a:noFill/>
          <a:ln w="9525">
            <a:noFill/>
            <a:miter lim="800000"/>
            <a:headEnd/>
            <a:tailEnd/>
          </a:ln>
        </p:spPr>
        <p:txBody>
          <a:bodyPr wrap="none">
            <a:spAutoFit/>
          </a:bodyPr>
          <a:lstStyle/>
          <a:p>
            <a:r>
              <a:rPr lang="es-CL" sz="1200">
                <a:solidFill>
                  <a:srgbClr val="000000"/>
                </a:solidFill>
                <a:latin typeface="Calibri" pitchFamily="34" charset="0"/>
              </a:rPr>
              <a:t>: relaciones temáticas</a:t>
            </a:r>
            <a:br>
              <a:rPr lang="es-CL" sz="1200">
                <a:solidFill>
                  <a:srgbClr val="000000"/>
                </a:solidFill>
                <a:latin typeface="Calibri" pitchFamily="34" charset="0"/>
              </a:rPr>
            </a:br>
            <a:r>
              <a:rPr lang="es-CL" sz="1200">
                <a:solidFill>
                  <a:srgbClr val="000000"/>
                </a:solidFill>
                <a:latin typeface="Calibri" pitchFamily="34" charset="0"/>
              </a:rPr>
              <a:t>  relevantes entre líneas</a:t>
            </a:r>
          </a:p>
        </p:txBody>
      </p:sp>
      <p:cxnSp>
        <p:nvCxnSpPr>
          <p:cNvPr id="33" name="32 Conector recto"/>
          <p:cNvCxnSpPr>
            <a:stCxn id="12" idx="2"/>
            <a:endCxn id="14" idx="0"/>
          </p:cNvCxnSpPr>
          <p:nvPr/>
        </p:nvCxnSpPr>
        <p:spPr>
          <a:xfrm>
            <a:off x="3576638" y="4106863"/>
            <a:ext cx="1054100" cy="1803400"/>
          </a:xfrm>
          <a:prstGeom prst="line">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sp>
        <p:nvSpPr>
          <p:cNvPr id="34" name="33 Rectángulo redondeado"/>
          <p:cNvSpPr/>
          <p:nvPr/>
        </p:nvSpPr>
        <p:spPr>
          <a:xfrm>
            <a:off x="4957763" y="2798763"/>
            <a:ext cx="1552575" cy="736600"/>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CL" sz="1600" dirty="0">
                <a:solidFill>
                  <a:prstClr val="black"/>
                </a:solidFill>
              </a:rPr>
              <a:t>Tratamiento solar de Aguas</a:t>
            </a:r>
          </a:p>
          <a:p>
            <a:pPr algn="ctr" fontAlgn="auto">
              <a:spcBef>
                <a:spcPts val="0"/>
              </a:spcBef>
              <a:spcAft>
                <a:spcPts val="0"/>
              </a:spcAft>
              <a:defRPr/>
            </a:pPr>
            <a:r>
              <a:rPr lang="es-CL" sz="1200" b="1" i="1" dirty="0">
                <a:solidFill>
                  <a:prstClr val="black"/>
                </a:solidFill>
              </a:rPr>
              <a:t>(Lorena Cornejo)</a:t>
            </a:r>
            <a:endParaRPr lang="es-CL" sz="1200" b="1" i="1" dirty="0">
              <a:solidFill>
                <a:prstClr val="black"/>
              </a:solidFill>
            </a:endParaRPr>
          </a:p>
        </p:txBody>
      </p:sp>
      <p:cxnSp>
        <p:nvCxnSpPr>
          <p:cNvPr id="35" name="34 Conector recto"/>
          <p:cNvCxnSpPr>
            <a:stCxn id="34" idx="2"/>
            <a:endCxn id="14" idx="0"/>
          </p:cNvCxnSpPr>
          <p:nvPr/>
        </p:nvCxnSpPr>
        <p:spPr>
          <a:xfrm flipH="1">
            <a:off x="4630738" y="3535363"/>
            <a:ext cx="1103312" cy="2374900"/>
          </a:xfrm>
          <a:prstGeom prst="line">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36" name="35 Conector recto de flecha"/>
          <p:cNvCxnSpPr>
            <a:stCxn id="7" idx="0"/>
            <a:endCxn id="13" idx="2"/>
          </p:cNvCxnSpPr>
          <p:nvPr/>
        </p:nvCxnSpPr>
        <p:spPr>
          <a:xfrm flipH="1" flipV="1">
            <a:off x="1193800" y="3348038"/>
            <a:ext cx="20638" cy="70485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37" name="36 Conector recto de flecha"/>
          <p:cNvCxnSpPr>
            <a:stCxn id="14" idx="0"/>
            <a:endCxn id="13" idx="2"/>
          </p:cNvCxnSpPr>
          <p:nvPr/>
        </p:nvCxnSpPr>
        <p:spPr>
          <a:xfrm flipH="1" flipV="1">
            <a:off x="1193800" y="3348038"/>
            <a:ext cx="3436938" cy="2562225"/>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pic>
        <p:nvPicPr>
          <p:cNvPr id="38" name="Picture 2" descr="I:\SERC\SERC Presentación\logo 35cms.jpg"/>
          <p:cNvPicPr>
            <a:picLocks noChangeAspect="1" noChangeArrowheads="1"/>
          </p:cNvPicPr>
          <p:nvPr/>
        </p:nvPicPr>
        <p:blipFill>
          <a:blip r:embed="rId2"/>
          <a:srcRect/>
          <a:stretch>
            <a:fillRect/>
          </a:stretch>
        </p:blipFill>
        <p:spPr bwMode="auto">
          <a:xfrm>
            <a:off x="4427538" y="115888"/>
            <a:ext cx="896937" cy="1408112"/>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47106" name="2 CuadroTexto"/>
          <p:cNvSpPr txBox="1">
            <a:spLocks noChangeArrowheads="1"/>
          </p:cNvSpPr>
          <p:nvPr/>
        </p:nvSpPr>
        <p:spPr bwMode="auto">
          <a:xfrm>
            <a:off x="395288" y="1052513"/>
            <a:ext cx="8497887" cy="523875"/>
          </a:xfrm>
          <a:prstGeom prst="rect">
            <a:avLst/>
          </a:prstGeom>
          <a:noFill/>
          <a:ln w="9525">
            <a:noFill/>
            <a:miter lim="800000"/>
            <a:headEnd/>
            <a:tailEnd/>
          </a:ln>
        </p:spPr>
        <p:txBody>
          <a:bodyPr>
            <a:spAutoFit/>
          </a:bodyPr>
          <a:lstStyle/>
          <a:p>
            <a:pPr algn="just"/>
            <a:r>
              <a:rPr lang="es-CL" sz="2800" b="1">
                <a:latin typeface="Verdana" pitchFamily="34" charset="0"/>
              </a:rPr>
              <a:t>Resultados comprometidos:</a:t>
            </a:r>
          </a:p>
        </p:txBody>
      </p:sp>
      <p:sp>
        <p:nvSpPr>
          <p:cNvPr id="47107" name="4 CuadroTexto"/>
          <p:cNvSpPr txBox="1">
            <a:spLocks noChangeArrowheads="1"/>
          </p:cNvSpPr>
          <p:nvPr/>
        </p:nvSpPr>
        <p:spPr bwMode="auto">
          <a:xfrm>
            <a:off x="395288" y="1844675"/>
            <a:ext cx="8424862" cy="3786188"/>
          </a:xfrm>
          <a:prstGeom prst="rect">
            <a:avLst/>
          </a:prstGeom>
          <a:noFill/>
          <a:ln w="9525">
            <a:noFill/>
            <a:miter lim="800000"/>
            <a:headEnd/>
            <a:tailEnd/>
          </a:ln>
        </p:spPr>
        <p:txBody>
          <a:bodyPr>
            <a:spAutoFit/>
          </a:bodyPr>
          <a:lstStyle/>
          <a:p>
            <a:pPr marL="355600" indent="-355600" algn="just"/>
            <a:r>
              <a:rPr lang="es-CL" sz="2400">
                <a:latin typeface="Calibri" pitchFamily="34" charset="0"/>
              </a:rPr>
              <a:t>1.-	Formación de capital humano: pre y post grado.</a:t>
            </a:r>
          </a:p>
          <a:p>
            <a:pPr marL="355600" indent="-355600" algn="just"/>
            <a:r>
              <a:rPr lang="es-CL" sz="2400">
                <a:latin typeface="Calibri" pitchFamily="34" charset="0"/>
              </a:rPr>
              <a:t>2.-	Generación de </a:t>
            </a:r>
            <a:r>
              <a:rPr lang="es-CL" sz="2400" b="1">
                <a:solidFill>
                  <a:srgbClr val="C00000"/>
                </a:solidFill>
                <a:latin typeface="Calibri" pitchFamily="34" charset="0"/>
              </a:rPr>
              <a:t>nuevo conocimiento </a:t>
            </a:r>
            <a:r>
              <a:rPr lang="es-CL" sz="2400">
                <a:latin typeface="Calibri" pitchFamily="34" charset="0"/>
              </a:rPr>
              <a:t>en cada una de las líneas estratégicas.</a:t>
            </a:r>
          </a:p>
          <a:p>
            <a:pPr marL="355600" indent="-355600" algn="just"/>
            <a:r>
              <a:rPr lang="es-CL" sz="2400">
                <a:latin typeface="Calibri" pitchFamily="34" charset="0"/>
              </a:rPr>
              <a:t>3.-	Divulgación de nuevo conocimiento: publicaciones en revistas y conferencias, organización de seminarios.</a:t>
            </a:r>
          </a:p>
          <a:p>
            <a:pPr marL="355600" indent="-355600" algn="just"/>
            <a:r>
              <a:rPr lang="es-CL" sz="2400">
                <a:latin typeface="Calibri" pitchFamily="34" charset="0"/>
              </a:rPr>
              <a:t>4.-	Incrementar redes de colaboración entre investigadores con centros de excelencia.</a:t>
            </a:r>
          </a:p>
          <a:p>
            <a:pPr marL="355600" indent="-355600" algn="just"/>
            <a:r>
              <a:rPr lang="es-CL" sz="2400">
                <a:latin typeface="Calibri" pitchFamily="34" charset="0"/>
              </a:rPr>
              <a:t>5.-	</a:t>
            </a:r>
            <a:r>
              <a:rPr lang="es-CL" sz="2400" b="1">
                <a:solidFill>
                  <a:srgbClr val="C00000"/>
                </a:solidFill>
                <a:latin typeface="Calibri" pitchFamily="34" charset="0"/>
              </a:rPr>
              <a:t>Colaborar en la elaboración de políticas públicas que ayuden al desarrollo del uso de energía solar.</a:t>
            </a:r>
          </a:p>
          <a:p>
            <a:pPr marL="355600" indent="-355600" algn="just"/>
            <a:r>
              <a:rPr lang="es-CL" sz="2400">
                <a:latin typeface="Calibri" pitchFamily="34" charset="0"/>
              </a:rPr>
              <a:t>6.-	</a:t>
            </a:r>
            <a:r>
              <a:rPr lang="es-CL" sz="2400" b="1">
                <a:solidFill>
                  <a:srgbClr val="FF0000"/>
                </a:solidFill>
                <a:latin typeface="Calibri" pitchFamily="34" charset="0"/>
              </a:rPr>
              <a:t>Apalancar</a:t>
            </a:r>
            <a:r>
              <a:rPr lang="es-CL" sz="2400">
                <a:latin typeface="Calibri" pitchFamily="34" charset="0"/>
              </a:rPr>
              <a:t> </a:t>
            </a:r>
            <a:r>
              <a:rPr lang="es-CL" sz="2400" b="1">
                <a:solidFill>
                  <a:srgbClr val="FF0000"/>
                </a:solidFill>
                <a:latin typeface="Calibri" pitchFamily="34" charset="0"/>
              </a:rPr>
              <a:t>nuevas iniciativas</a:t>
            </a:r>
            <a:r>
              <a:rPr lang="es-CL" sz="2400">
                <a:latin typeface="Calibri" pitchFamily="34" charset="0"/>
              </a:rPr>
              <a:t> con financiamiento autónomo.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Marcador de fecha"/>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37E74-3A09-4A21-B2BF-80A89CFBB201}" type="datetime6">
              <a:rPr lang="es-ES"/>
              <a:pPr fontAlgn="base">
                <a:spcBef>
                  <a:spcPct val="0"/>
                </a:spcBef>
                <a:spcAft>
                  <a:spcPct val="0"/>
                </a:spcAft>
                <a:defRPr/>
              </a:pPr>
              <a:t>octubre de 2014</a:t>
            </a:fld>
            <a:endParaRPr lang="es-ES"/>
          </a:p>
        </p:txBody>
      </p:sp>
      <p:sp>
        <p:nvSpPr>
          <p:cNvPr id="16388"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891B5A-82EC-4872-B6E6-E298612B3BEA}" type="slidenum">
              <a:rPr lang="es-ES"/>
              <a:pPr fontAlgn="base">
                <a:spcBef>
                  <a:spcPct val="0"/>
                </a:spcBef>
                <a:spcAft>
                  <a:spcPct val="0"/>
                </a:spcAft>
                <a:defRPr/>
              </a:pPr>
              <a:t>15</a:t>
            </a:fld>
            <a:endParaRPr lang="es-ES"/>
          </a:p>
        </p:txBody>
      </p:sp>
      <p:sp>
        <p:nvSpPr>
          <p:cNvPr id="48131" name="14 CuadroTexto"/>
          <p:cNvSpPr txBox="1">
            <a:spLocks noChangeArrowheads="1"/>
          </p:cNvSpPr>
          <p:nvPr/>
        </p:nvSpPr>
        <p:spPr bwMode="auto">
          <a:xfrm>
            <a:off x="608013" y="1341438"/>
            <a:ext cx="8643937" cy="2719387"/>
          </a:xfrm>
          <a:prstGeom prst="rect">
            <a:avLst/>
          </a:prstGeom>
          <a:noFill/>
          <a:ln w="9525">
            <a:noFill/>
            <a:miter lim="800000"/>
            <a:headEnd/>
            <a:tailEnd/>
          </a:ln>
        </p:spPr>
        <p:txBody>
          <a:bodyPr>
            <a:spAutoFit/>
          </a:bodyPr>
          <a:lstStyle/>
          <a:p>
            <a:pPr marL="457200" indent="-457200">
              <a:lnSpc>
                <a:spcPct val="200000"/>
              </a:lnSpc>
              <a:buFont typeface="Calibri" pitchFamily="34" charset="0"/>
              <a:buAutoNum type="arabicPeriod"/>
            </a:pPr>
            <a:r>
              <a:rPr lang="es-ES" sz="3000" b="1">
                <a:solidFill>
                  <a:srgbClr val="C00000"/>
                </a:solidFill>
                <a:latin typeface="Trebuchet MS" pitchFamily="34" charset="0"/>
              </a:rPr>
              <a:t>Introducción</a:t>
            </a:r>
          </a:p>
          <a:p>
            <a:pPr marL="457200" indent="-457200">
              <a:lnSpc>
                <a:spcPct val="200000"/>
              </a:lnSpc>
              <a:buFont typeface="Calibri" pitchFamily="34" charset="0"/>
              <a:buAutoNum type="arabicPeriod"/>
            </a:pPr>
            <a:r>
              <a:rPr lang="es-ES" sz="3000">
                <a:latin typeface="Trebuchet MS" pitchFamily="34" charset="0"/>
              </a:rPr>
              <a:t>Ejemplos</a:t>
            </a:r>
          </a:p>
          <a:p>
            <a:pPr marL="457200" indent="-457200">
              <a:lnSpc>
                <a:spcPct val="200000"/>
              </a:lnSpc>
              <a:buFont typeface="Calibri" pitchFamily="34" charset="0"/>
              <a:buAutoNum type="arabicPeriod"/>
            </a:pPr>
            <a:r>
              <a:rPr lang="es-ES" sz="3000">
                <a:latin typeface="Trebuchet MS" pitchFamily="34" charset="0"/>
              </a:rPr>
              <a:t>Conclusiones</a:t>
            </a:r>
          </a:p>
        </p:txBody>
      </p:sp>
      <p:sp>
        <p:nvSpPr>
          <p:cNvPr id="48132" name="25 CuadroTexto"/>
          <p:cNvSpPr txBox="1">
            <a:spLocks noChangeArrowheads="1"/>
          </p:cNvSpPr>
          <p:nvPr/>
        </p:nvSpPr>
        <p:spPr bwMode="auto">
          <a:xfrm>
            <a:off x="7358063" y="109538"/>
            <a:ext cx="1785937" cy="461962"/>
          </a:xfrm>
          <a:prstGeom prst="rect">
            <a:avLst/>
          </a:prstGeom>
          <a:noFill/>
          <a:ln w="9525">
            <a:noFill/>
            <a:miter lim="800000"/>
            <a:headEnd/>
            <a:tailEnd/>
          </a:ln>
        </p:spPr>
        <p:txBody>
          <a:bodyPr>
            <a:spAutoFit/>
          </a:bodyPr>
          <a:lstStyle/>
          <a:p>
            <a:r>
              <a:rPr lang="es-CL" sz="2400" b="1">
                <a:solidFill>
                  <a:schemeClr val="bg1"/>
                </a:solidFill>
                <a:latin typeface="Trebuchet MS" pitchFamily="34" charset="0"/>
              </a:rPr>
              <a:t>Contenido</a:t>
            </a:r>
            <a:endParaRPr lang="es-ES" sz="2400" b="1">
              <a:solidFill>
                <a:schemeClr val="bg1"/>
              </a:solidFill>
              <a:latin typeface="Trebuchet MS" pitchFamily="34" charset="0"/>
            </a:endParaRPr>
          </a:p>
        </p:txBody>
      </p:sp>
      <p:sp>
        <p:nvSpPr>
          <p:cNvPr id="48133" name="13 CuadroTexto"/>
          <p:cNvSpPr txBox="1">
            <a:spLocks noChangeArrowheads="1"/>
          </p:cNvSpPr>
          <p:nvPr/>
        </p:nvSpPr>
        <p:spPr bwMode="auto">
          <a:xfrm>
            <a:off x="263525" y="107950"/>
            <a:ext cx="1212850" cy="584200"/>
          </a:xfrm>
          <a:prstGeom prst="rect">
            <a:avLst/>
          </a:prstGeom>
          <a:noFill/>
          <a:ln w="9525">
            <a:noFill/>
            <a:miter lim="800000"/>
            <a:headEnd/>
            <a:tailEnd/>
          </a:ln>
        </p:spPr>
        <p:txBody>
          <a:bodyPr wrap="none">
            <a:spAutoFit/>
          </a:bodyPr>
          <a:lstStyle/>
          <a:p>
            <a:r>
              <a:rPr lang="es-CL" sz="3200" b="1">
                <a:latin typeface="Calibri" pitchFamily="34" charset="0"/>
              </a:rPr>
              <a:t>Indice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49154" name="2 Rectángulo"/>
          <p:cNvSpPr>
            <a:spLocks noChangeArrowheads="1"/>
          </p:cNvSpPr>
          <p:nvPr/>
        </p:nvSpPr>
        <p:spPr bwMode="auto">
          <a:xfrm>
            <a:off x="107950" y="84138"/>
            <a:ext cx="8567738" cy="492125"/>
          </a:xfrm>
          <a:prstGeom prst="rect">
            <a:avLst/>
          </a:prstGeom>
          <a:noFill/>
          <a:ln w="9525">
            <a:noFill/>
            <a:miter lim="800000"/>
            <a:headEnd/>
            <a:tailEnd/>
          </a:ln>
        </p:spPr>
        <p:txBody>
          <a:bodyPr>
            <a:spAutoFit/>
          </a:bodyPr>
          <a:lstStyle/>
          <a:p>
            <a:pPr algn="just"/>
            <a:r>
              <a:rPr lang="es-CL" sz="2600" b="1">
                <a:latin typeface="Calibri" pitchFamily="34" charset="0"/>
              </a:rPr>
              <a:t>Indicadores asociados</a:t>
            </a:r>
          </a:p>
        </p:txBody>
      </p:sp>
      <p:pic>
        <p:nvPicPr>
          <p:cNvPr id="49155" name="Picture 2"/>
          <p:cNvPicPr>
            <a:picLocks noChangeAspect="1" noChangeArrowheads="1"/>
          </p:cNvPicPr>
          <p:nvPr/>
        </p:nvPicPr>
        <p:blipFill>
          <a:blip r:embed="rId2"/>
          <a:srcRect/>
          <a:stretch>
            <a:fillRect/>
          </a:stretch>
        </p:blipFill>
        <p:spPr bwMode="auto">
          <a:xfrm>
            <a:off x="1908175" y="908050"/>
            <a:ext cx="5514975" cy="587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50178" name="2 Rectángulo"/>
          <p:cNvSpPr>
            <a:spLocks noChangeArrowheads="1"/>
          </p:cNvSpPr>
          <p:nvPr/>
        </p:nvSpPr>
        <p:spPr bwMode="auto">
          <a:xfrm>
            <a:off x="323850" y="836613"/>
            <a:ext cx="8569325" cy="1077912"/>
          </a:xfrm>
          <a:prstGeom prst="rect">
            <a:avLst/>
          </a:prstGeom>
          <a:noFill/>
          <a:ln w="9525">
            <a:noFill/>
            <a:miter lim="800000"/>
            <a:headEnd/>
            <a:tailEnd/>
          </a:ln>
        </p:spPr>
        <p:txBody>
          <a:bodyPr>
            <a:spAutoFit/>
          </a:bodyPr>
          <a:lstStyle/>
          <a:p>
            <a:pPr algn="just"/>
            <a:r>
              <a:rPr lang="es-CL" sz="3200" b="1">
                <a:latin typeface="Calibri" pitchFamily="34" charset="0"/>
              </a:rPr>
              <a:t>Colaboración en desarrollo de políticas públicas para el uso de energía solar</a:t>
            </a:r>
          </a:p>
        </p:txBody>
      </p:sp>
      <p:sp>
        <p:nvSpPr>
          <p:cNvPr id="50179" name="3 Rectángulo"/>
          <p:cNvSpPr>
            <a:spLocks noChangeArrowheads="1"/>
          </p:cNvSpPr>
          <p:nvPr/>
        </p:nvSpPr>
        <p:spPr bwMode="auto">
          <a:xfrm>
            <a:off x="395288" y="1989138"/>
            <a:ext cx="8497887" cy="4832350"/>
          </a:xfrm>
          <a:prstGeom prst="rect">
            <a:avLst/>
          </a:prstGeom>
          <a:noFill/>
          <a:ln w="9525">
            <a:noFill/>
            <a:miter lim="800000"/>
            <a:headEnd/>
            <a:tailEnd/>
          </a:ln>
        </p:spPr>
        <p:txBody>
          <a:bodyPr>
            <a:spAutoFit/>
          </a:bodyPr>
          <a:lstStyle/>
          <a:p>
            <a:pPr algn="just"/>
            <a:r>
              <a:rPr lang="es-ES" sz="2200">
                <a:latin typeface="Verdana" pitchFamily="34" charset="0"/>
              </a:rPr>
              <a:t>El Ministerio de Energía de Chile invitó a SERC Chile a contribuir con ideas para el proyecto de una </a:t>
            </a:r>
            <a:r>
              <a:rPr lang="es-ES" sz="2200" b="1">
                <a:solidFill>
                  <a:srgbClr val="C00000"/>
                </a:solidFill>
                <a:latin typeface="Verdana" pitchFamily="34" charset="0"/>
              </a:rPr>
              <a:t>estrategia nacional</a:t>
            </a:r>
            <a:r>
              <a:rPr lang="es-ES" sz="2200">
                <a:latin typeface="Verdana" pitchFamily="34" charset="0"/>
              </a:rPr>
              <a:t> para el desarrollo de la </a:t>
            </a:r>
            <a:r>
              <a:rPr lang="es-ES" sz="2200" b="1">
                <a:solidFill>
                  <a:srgbClr val="C00000"/>
                </a:solidFill>
                <a:latin typeface="Verdana" pitchFamily="34" charset="0"/>
              </a:rPr>
              <a:t>energía solar </a:t>
            </a:r>
            <a:r>
              <a:rPr lang="es-ES" sz="2200">
                <a:latin typeface="Verdana" pitchFamily="34" charset="0"/>
              </a:rPr>
              <a:t>a través de un taller de un día -organizado por el Centro. </a:t>
            </a:r>
          </a:p>
          <a:p>
            <a:pPr algn="just"/>
            <a:endParaRPr lang="es-ES" sz="2200">
              <a:latin typeface="Verdana" pitchFamily="34" charset="0"/>
            </a:endParaRPr>
          </a:p>
          <a:p>
            <a:pPr algn="just"/>
            <a:r>
              <a:rPr lang="es-ES" sz="2200">
                <a:latin typeface="Verdana" pitchFamily="34" charset="0"/>
              </a:rPr>
              <a:t>SERC, participa con oradores invitados en el </a:t>
            </a:r>
            <a:r>
              <a:rPr lang="es-ES" sz="2200" b="1">
                <a:solidFill>
                  <a:srgbClr val="C00000"/>
                </a:solidFill>
                <a:latin typeface="Verdana" pitchFamily="34" charset="0"/>
              </a:rPr>
              <a:t>III Congreso del Futuro</a:t>
            </a:r>
            <a:r>
              <a:rPr lang="es-ES" sz="2200">
                <a:latin typeface="Verdana" pitchFamily="34" charset="0"/>
              </a:rPr>
              <a:t> organizado por el Senado de Chile, que invitó a tres Premios Nobel para pensar y debatir sobre la contribución de la ciencia para el progreso de la humanidad.</a:t>
            </a:r>
          </a:p>
          <a:p>
            <a:pPr algn="just"/>
            <a:endParaRPr lang="es-ES" sz="2200">
              <a:latin typeface="Verdana" pitchFamily="34" charset="0"/>
            </a:endParaRPr>
          </a:p>
          <a:p>
            <a:pPr algn="just"/>
            <a:r>
              <a:rPr lang="es-ES" sz="2200">
                <a:latin typeface="Verdana" pitchFamily="34" charset="0"/>
              </a:rPr>
              <a:t>Participación de SERC en </a:t>
            </a:r>
            <a:r>
              <a:rPr lang="es-ES" sz="2200" b="1">
                <a:solidFill>
                  <a:srgbClr val="C00000"/>
                </a:solidFill>
                <a:latin typeface="Verdana" pitchFamily="34" charset="0"/>
              </a:rPr>
              <a:t>mesa</a:t>
            </a:r>
            <a:r>
              <a:rPr lang="es-ES" sz="2200">
                <a:latin typeface="Verdana" pitchFamily="34" charset="0"/>
              </a:rPr>
              <a:t> constituida por </a:t>
            </a:r>
            <a:r>
              <a:rPr lang="es-ES" sz="2200" b="1">
                <a:solidFill>
                  <a:srgbClr val="C00000"/>
                </a:solidFill>
                <a:latin typeface="Verdana" pitchFamily="34" charset="0"/>
              </a:rPr>
              <a:t>CORFO</a:t>
            </a:r>
            <a:r>
              <a:rPr lang="es-ES" sz="2200">
                <a:latin typeface="Verdana" pitchFamily="34" charset="0"/>
              </a:rPr>
              <a:t> para trabajar en el desarrollo de una </a:t>
            </a:r>
            <a:r>
              <a:rPr lang="es-ES" sz="2200" b="1">
                <a:solidFill>
                  <a:srgbClr val="C00000"/>
                </a:solidFill>
                <a:latin typeface="Verdana" pitchFamily="34" charset="0"/>
              </a:rPr>
              <a:t>hoja de ruta </a:t>
            </a:r>
            <a:r>
              <a:rPr lang="es-ES" sz="2200">
                <a:latin typeface="Verdana" pitchFamily="34" charset="0"/>
              </a:rPr>
              <a:t>para el desarrollo de la energía solar en Chile.</a:t>
            </a:r>
            <a:endParaRPr lang="es-CL" sz="220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51202" name="2 Rectángulo"/>
          <p:cNvSpPr>
            <a:spLocks noChangeArrowheads="1"/>
          </p:cNvSpPr>
          <p:nvPr/>
        </p:nvSpPr>
        <p:spPr bwMode="auto">
          <a:xfrm>
            <a:off x="107950" y="84138"/>
            <a:ext cx="8567738" cy="492125"/>
          </a:xfrm>
          <a:prstGeom prst="rect">
            <a:avLst/>
          </a:prstGeom>
          <a:noFill/>
          <a:ln w="9525">
            <a:noFill/>
            <a:miter lim="800000"/>
            <a:headEnd/>
            <a:tailEnd/>
          </a:ln>
        </p:spPr>
        <p:txBody>
          <a:bodyPr>
            <a:spAutoFit/>
          </a:bodyPr>
          <a:lstStyle/>
          <a:p>
            <a:pPr algn="just"/>
            <a:r>
              <a:rPr lang="es-CL" sz="2600" b="1">
                <a:latin typeface="Calibri" pitchFamily="34" charset="0"/>
              </a:rPr>
              <a:t>Agenda de Energía</a:t>
            </a:r>
          </a:p>
        </p:txBody>
      </p:sp>
      <p:pic>
        <p:nvPicPr>
          <p:cNvPr id="51203" name="Picture 2"/>
          <p:cNvPicPr>
            <a:picLocks noChangeAspect="1" noChangeArrowheads="1"/>
          </p:cNvPicPr>
          <p:nvPr/>
        </p:nvPicPr>
        <p:blipFill>
          <a:blip r:embed="rId2"/>
          <a:srcRect/>
          <a:stretch>
            <a:fillRect/>
          </a:stretch>
        </p:blipFill>
        <p:spPr bwMode="auto">
          <a:xfrm>
            <a:off x="61913" y="1200150"/>
            <a:ext cx="9083675" cy="503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5 Marcador de contenido"/>
          <p:cNvPicPr>
            <a:picLocks noChangeAspect="1"/>
          </p:cNvPicPr>
          <p:nvPr/>
        </p:nvPicPr>
        <p:blipFill>
          <a:blip r:embed="rId2"/>
          <a:srcRect/>
          <a:stretch>
            <a:fillRect/>
          </a:stretch>
        </p:blipFill>
        <p:spPr bwMode="auto">
          <a:xfrm>
            <a:off x="0" y="5938838"/>
            <a:ext cx="1341438" cy="842962"/>
          </a:xfrm>
          <a:prstGeom prst="rect">
            <a:avLst/>
          </a:prstGeom>
          <a:noFill/>
          <a:ln w="9525">
            <a:noFill/>
            <a:miter lim="800000"/>
            <a:headEnd/>
            <a:tailEnd/>
          </a:ln>
        </p:spPr>
      </p:pic>
      <p:pic>
        <p:nvPicPr>
          <p:cNvPr id="52226" name="0 Imagen"/>
          <p:cNvPicPr>
            <a:picLocks noChangeAspect="1" noChangeArrowheads="1"/>
          </p:cNvPicPr>
          <p:nvPr/>
        </p:nvPicPr>
        <p:blipFill>
          <a:blip r:embed="rId3"/>
          <a:srcRect t="25548" b="70461"/>
          <a:stretch>
            <a:fillRect/>
          </a:stretch>
        </p:blipFill>
        <p:spPr bwMode="auto">
          <a:xfrm>
            <a:off x="-4763" y="912813"/>
            <a:ext cx="9185276" cy="46037"/>
          </a:xfrm>
          <a:prstGeom prst="rect">
            <a:avLst/>
          </a:prstGeom>
          <a:noFill/>
          <a:ln w="9525">
            <a:noFill/>
            <a:miter lim="800000"/>
            <a:headEnd/>
            <a:tailEnd/>
          </a:ln>
        </p:spPr>
      </p:pic>
      <p:pic>
        <p:nvPicPr>
          <p:cNvPr id="52227" name="Picture 2"/>
          <p:cNvPicPr>
            <a:picLocks noChangeAspect="1" noChangeArrowheads="1"/>
          </p:cNvPicPr>
          <p:nvPr/>
        </p:nvPicPr>
        <p:blipFill>
          <a:blip r:embed="rId4"/>
          <a:srcRect/>
          <a:stretch>
            <a:fillRect/>
          </a:stretch>
        </p:blipFill>
        <p:spPr bwMode="auto">
          <a:xfrm>
            <a:off x="8001000" y="4162425"/>
            <a:ext cx="520700" cy="673100"/>
          </a:xfrm>
          <a:prstGeom prst="rect">
            <a:avLst/>
          </a:prstGeom>
          <a:noFill/>
          <a:ln w="9525">
            <a:noFill/>
            <a:miter lim="800000"/>
            <a:headEnd/>
            <a:tailEnd/>
          </a:ln>
        </p:spPr>
      </p:pic>
      <p:pic>
        <p:nvPicPr>
          <p:cNvPr id="52228" name="Picture 3"/>
          <p:cNvPicPr>
            <a:picLocks noChangeAspect="1" noChangeArrowheads="1"/>
          </p:cNvPicPr>
          <p:nvPr/>
        </p:nvPicPr>
        <p:blipFill>
          <a:blip r:embed="rId5"/>
          <a:srcRect/>
          <a:stretch>
            <a:fillRect/>
          </a:stretch>
        </p:blipFill>
        <p:spPr bwMode="auto">
          <a:xfrm>
            <a:off x="8001000" y="3324225"/>
            <a:ext cx="544513" cy="703263"/>
          </a:xfrm>
          <a:prstGeom prst="rect">
            <a:avLst/>
          </a:prstGeom>
          <a:noFill/>
          <a:ln w="9525">
            <a:noFill/>
            <a:miter lim="800000"/>
            <a:headEnd/>
            <a:tailEnd/>
          </a:ln>
        </p:spPr>
      </p:pic>
      <p:pic>
        <p:nvPicPr>
          <p:cNvPr id="52229" name="Picture 3"/>
          <p:cNvPicPr>
            <a:picLocks noChangeAspect="1" noChangeArrowheads="1"/>
          </p:cNvPicPr>
          <p:nvPr/>
        </p:nvPicPr>
        <p:blipFill>
          <a:blip r:embed="rId6"/>
          <a:srcRect/>
          <a:stretch>
            <a:fillRect/>
          </a:stretch>
        </p:blipFill>
        <p:spPr bwMode="auto">
          <a:xfrm>
            <a:off x="7977188" y="1882775"/>
            <a:ext cx="568325" cy="555625"/>
          </a:xfrm>
          <a:prstGeom prst="rect">
            <a:avLst/>
          </a:prstGeom>
          <a:noFill/>
          <a:ln w="9525">
            <a:noFill/>
            <a:miter lim="800000"/>
            <a:headEnd/>
            <a:tailEnd/>
          </a:ln>
        </p:spPr>
      </p:pic>
      <p:pic>
        <p:nvPicPr>
          <p:cNvPr id="52230" name="Picture 4"/>
          <p:cNvPicPr>
            <a:picLocks noChangeAspect="1" noChangeArrowheads="1"/>
          </p:cNvPicPr>
          <p:nvPr/>
        </p:nvPicPr>
        <p:blipFill>
          <a:blip r:embed="rId7"/>
          <a:srcRect/>
          <a:stretch>
            <a:fillRect/>
          </a:stretch>
        </p:blipFill>
        <p:spPr bwMode="auto">
          <a:xfrm>
            <a:off x="8001000" y="2638425"/>
            <a:ext cx="544513" cy="554038"/>
          </a:xfrm>
          <a:prstGeom prst="rect">
            <a:avLst/>
          </a:prstGeom>
          <a:noFill/>
          <a:ln w="9525">
            <a:noFill/>
            <a:miter lim="800000"/>
            <a:headEnd/>
            <a:tailEnd/>
          </a:ln>
        </p:spPr>
      </p:pic>
      <p:pic>
        <p:nvPicPr>
          <p:cNvPr id="52231" name="Picture 3" descr="D:\Mis documentos\Internacional\MAPs\Diseño\MAPSChile_logo.jpe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893050" y="5076825"/>
            <a:ext cx="917575" cy="682625"/>
          </a:xfrm>
          <a:prstGeom prst="rect">
            <a:avLst/>
          </a:prstGeom>
          <a:noFill/>
          <a:ln w="9525">
            <a:noFill/>
            <a:miter lim="800000"/>
            <a:headEnd/>
            <a:tailEnd/>
          </a:ln>
        </p:spPr>
      </p:pic>
      <p:sp>
        <p:nvSpPr>
          <p:cNvPr id="52232" name="AutoShape 6" descr="data:image/jpeg;base64,/9j/4AAQSkZJRgABAQAAAQABAAD/2wCEAAkGBxANDw0MDg8PDg0NEAwPDg4NFBANDQ0NFBEWFiARFR8YHDQsGBonGxYVIj0hJykrLjU6GB8zPDM4NyktLiwBCgoKDg0OGxAQGy8kICQwNy00NTAvLCwsLC0sMiwsNCwsLCw3LDg0LCwsLTQsLC8sLCwsLDUsLCwsLC0sLCwsLP/AABEIAHkA3AMBEQACEQEDEQH/xAAbAAADAAMBAQAAAAAAAAAAAAAAAQIEBQYDB//EADsQAAEEAQIDBQQIBAcBAAAAAAEAAgMRBAUSEyExBgciQVFhcYGRFCM0QlKhstEVMmKCFiRTc6Kxswj/xAAbAQEAAgMBAQAAAAAAAAAAAAAAAwQBAgUGB//EADcRAQABAwMBBQQIBgMBAAAAAAABAgMRBBIhMQUTQVFhcYGhsRQVIjIzkcHwIzRSctHhJEKyBv/aAAwDAQACEQMRAD8A+tUgYCCgEFAIGAgoBBQCBgIHSApAUgKQFICkBSApAUgKQFICkBSCSECIQSQgkhAiEEkIFSB0goBAwEFAIKAQMBBQCCqQOkBSApAUgKQFICkBSApAUgKQFIFSBEIJIQKkEkIJIQSQgVIGAgoBBQCCgEDAQUAgoBA6QOkBSApAUgKQFICkBSApAUgKQFICkEkIEQgkhBJCCSECIQTSBgIKAQUAgoBBQCB0goBBVICkBSApAUgKQFICkBSApAUgKQFICkEkIFSBEIJIQSQgkhBNIKAQUAgoBBQCB0gYCCgEFUgdICkBSApAUgKQFICkBSApAUgKQKkCIQSQgVIJIQSQgkhAqQAQMILCCggaDB1vVG4UJyHtc9ocxu1lbrca81tRTNU4hiqcRlhYnaqGUWI5B7DQP/aqaq9Xp43VW5mPOMSms0U3ZxFURPqyR2gj/A//AI/uud9d2v6Z+C19X1+cD/EEf4H/AJfun13a/pn4H1fX5w9cXWWSvbGGPBddE1XS1LY7Vt3rkW4pnn2NLmjqopmqZjhnzTsjG6R7WN6W8hov05rrREz0U0fTItwZxI97qLWbm7nAi7AvmmJFMyWOc5gewuZ/O0OBc33jyTEjyh1KCR3DZPC+Tn4GPY5/yBTE+TGVS50LCWvlia4dWue1rh8CUimZ6QZI58NNPGip97TvZTqNcufNNs+RmFuyYw7hl7A+r2FzQ7b1uvRMTjLOUfxCHbv40W29u7ezbuq6u+qztnphjIZqELrqaI7RudT2Ha31PPkFjbPkZg4c2KQ7WSxvd6Me1xr4FJpmOsGYanL19/0xuDjwGZw2maRxMccTTzJuvFQ8vaPbWdvTPT9/Mbc5Me/hcRnEP3Nzd/y6rGJxkysrDKSgRQSUElAkCCBhBYQUEDQaDt19idf+pB+tS2fvtK+jT9n2NIFqW40pbDU8drHAxm2uHT0cvHdraKLNUXKI+zV8J/27mi1G+NtXWPkw1yF5maP9oi97v0lXOzv5qj9+EoNV+DU8O2knHnjxBR2tY3mAQ2XIdsDve1gkd8V6bVfbuWrPnOZ/tp5+MuRa4pqrnwjHvlz8+QeI+aGFry1wyInCjIZIi0xwN98MY+ftVa5V/wAmNVVVimmvZ6YxMTP5zKSiP4fdRHMxn3+EAtLWyEgDjcUy/d43CIc5jiPu8aXn/t10tZm7X3O6mcTdrxE+VPSMe6Pibad+JjimPzl6ux4xNHAGTRyMmjjkkfQdJ4r48bSKY0bHkFp6BWe5sUX6LdNMxPWJjxxHOZ5mY5xOY69EO6uqiapmJjyS5jsiSSZuO7Jc8vlkawmKnyG2Nc71EYYK8lBbom/duXZo3U52xmcYinicR7Usz3dNNO7E9enmWbA0SGBkLBEz/LvsmTgWfE9pPUnJl23/AEn0Ueviaqpm3OIsxE+2ZmJx7qYyzYnpuj78z+/zMOdMZMmZmyeVrYQHDxMMoEZ5+VQRSH+9TVamMXtTTOYiIpp+f/qY/Jr3fNFuevWf37EPjBYxjGDfLcrGMa0nfOfCAPIiCIc/LcVHVaqimxpojdj7VUZx09fLM/BtTMZrudPCHvLjMibcmL9HdI7xGR7pi/DiAkPI9AZeGPbSk1Ud1pZpt07aq5inETnmfX2Za2p33MzOYjl5aVCeNEHt4Rja6eWR1tex8Dg54aCAWOcHAbf5avn5FYs0fSIiiNk0RzGczVmMR04x456+hcrnu8zOYnp6YZ+i5AxzNnva12S8cONhoOfl5LuM5h9jWhnPyDSs6e7Ttu6mufszPH9tPEY9ssXKJzTbjrj4ywNLmLsps7/ERk47i98ZZIZXSPY59kdCCKA5AbVFarirUW65qiaq4qzETmKYxxT7vHznLeqnFuqMcRj388y+nFdRVSUCKCSgkoEgQQMILCCggaDme8eXZp73ekuP+sKfTxmtHc+64nStZ2gc1ZqoRRU2+NqvGkay7sH8guN23bj6HVM+Ex817QVT38NkvFPQMzR/tEXvd+kq52d/NUe/5Sr6v8GpHamLB08yanm5GSxsztgDPGGSvhMW5ga27Db9QLXtLdnfdiumn7WMZ9M5cGa8U4meHLw9rtAETccZmW0tl4wnMT+KH7OHzPDrbtoVXktp7Nzb7qaI2+WfXPnnqxGo+1uzy6p8GnSaa3JZkOfiYzJ5m5kTg+TbzLyeVOJO62kfBQ16WmqIs1U8cYjmMY6YlvFyYndE8tF2TyNK1GaTHxcnLmmEMx8Uf0dsTHN4ReDwwN1OoXfU8lLOj7ie8xz0zNUzOOuOZa97vjHyiIY3aDO0TT5uFkZuTNOwx8SOFscrmltU15bHy5ACrta6fs+IiJt0zEf3VY/LLNd+Z+9PybHstn6TqTMyLGyZ3SSN3yMn+ryIo2yGTfHbeYDzd8/K1vc0uzdup+919eMfJrFzOMT0aabtXoLmhhzs6xJI90gjdvkLmCOj9XVBooVXUpHZkd1FrZG2OcZ9/mzOo+1u3csiDWNG1CaVsOVmufsfkGIRhrGtiiDfDvj5eEAdfNYv6GN3e3I5xjOZjj3SUXpxtpn5NhjY2IHQMczOjY3iuO9+MWSbbnO8N514PKhyAVKzf0upqppondNHMfe48M5nr18U1du7biZqjET7Hs1uPkTl7mZ8f04viFvxuHGZg0ktAJINR+d1zWLOp0t29PdzmuYxPFXSPgV27tFMTVHHuPNw8NkgjY7My3wueJmsfEIXOc4FzZHEAXyaC1pugAsXruk09NNu5iNvMRzPvx/koou3JmqnxezWYmRkQb4psF26NrBEYRjzvY/e1jy0GjYNXV9Fmzq9Pqa4mmc1U5mM5ieeJx5s12blqJiekuzKtoUlAigkoJKBIEEDCCwgoIGg4rvjkLNImcOomxf/AECs6T8WEd37r4fi60W9TS6c0KcVPoHYCJ8wfmvBEZ+rhvlv9Xj2dB815H/6TV0xt01M89Z9PKP1drsuzOZuT7nZLybtszR/tEXvd+kq52d/NUfvwlX1f4NTif8A6C1Dlp+GD1M07h7AAwX83fJfQtBT1qeavzxhyuuaNj4vZ7Sp3RsGdlzSScUCpDC4vIafVu3Yp6K6qr9UeENaqYih76TlSY/ZbUrJDczMjgivpRLN9fBrgsVRE6iPSGacxbLsJlP07Sdc1aPlNWNiQO/C97gNw93EB+AS/EV3KaJ9rFrimZV3QdnMfUJ8zIzmtlgxor+uNsM0hNyOvqQATz9b8k1d2aIiKfEtU7szLveyPdzgYmV9Jgzn5JEc8boQ6It4crdpvZzpVLuprqpxMJqbcRPD5Z3nafi4mpS4WBCIo4I4GFjXPfunc3f1cT5OYFf01VVVvdXKvdiN2IfVj2Qw9MxMd0EAZmZLcXGmm3SOdIDtkk5E0L4Z6BcPtHV1Rp7lUzxjj38fqvae3HeUwWZzM39MAiHrvyZmMsf2Nf8AmuB2T/Cs3r/lGPhn54dDWfauUUKyJiyQOYaMEM8rT+GR22Bh+crj8Fr2JTs729P/AFp/3+jOu520ec/v5vTHxWGTGxSdsH1j5uZb9REwuNm/NxbZ9/qteybf0jU1XbkbsRnnzmWdXV3VqKKOGRg6fjSPhhZqTZQJGPjiDWGR4Y7eG3fOgOvXkuza0Wnovd9R15niYxGeOijVfuVUbKunsl2hVxCkoEUElBJQJBIQUEFBBQQUg5vvC0GbVNPkwsd0bZXyQOBlJawBrwT0BU1i5FuvdLWundGHB6J3MuY4PzJo5qIPBi3MjPscasj5LTV67V1Rt08RT6zOZ90YbWLNmmc3My76Ps/IwBjeE1rQA1rbAaB5DkvK1dkamqczMTPtl1o1tqIxESr+BTesfzP7LH1NqPOPj/hn6fa9WRgaRJFKyRxZtaTdE30I9FY0nZd61fpuVTGI/wAIr+st125pjPLhe8ju91DV885UL8YQNhihjbK+RrxRc4mg0+bivXafU0W6NsuPctzU10PdPqWW+Aalnx8DHa2ONsJdK5kI+4y2gN99Fbzq7dOdkcyx3Uz1dD277AzZWHgabpnAhxsRz3ObM54LjRF8mmySXEk+qhs6iKa5qr6y3rozGIeuid3pboc2jZT2NnnkkldLCS9jJRIHMIsCwA1nKvVYr1H8XfSRRinDh4e63W4RPixTY7cbJ2tnLZXNZMwGxubtv4K1OqsziZjmEcWqo4iX0vu77DRaJC8bhLlT7TPKBtbQ6MaPJo5qlqL83Z9E1NO2HF5fdhn5OrP1GZ+LwJMwTuaHyGTgteCG1s600DqrMaqiLW2OuEc25mrL6d2g012THHwi1ssEgkjD72O8LmFhrpbXHn5clydRYi/aqtzxn9OVm3XNuuKoc27Rspz2vOGze3kJDMzYOvPlz8z5XzK49PZF+KZtxdjbPWOf38V2dZbmrdt5bjE7OfUztmeDPkta0vYPBCGm2tZfWnc7PX8l1tPpbdi13UcxPX1zwp3btVyvfLT5Wh5TqbJixzbSakZKGMPlzB5gH8PMe9cyjsq9ZqmbN3ETx45wtzq6K4jfTnDdaLor45Bk5DmmVrXNijjsxxB3V1n+ZxqrrkL9Sr2i0NvSxO3mZ6z+kenzV79+q7PPSG8KuoElAigkoJKCUEAoKBQUCgoFBQKB2goFBVoC0BaAtAWgLQFoC0BaAtAWgLQFoC0EkoESgm0CJQSSgklArQeYKCgUFAoGCgoFBQKCrQO0DtAWgLQFoC0BaAtAWgLQFoC0BaBWgVoESgklBJKCSUCJQTaCLQUCgYKCgUFAoGCgsFAwUDtAWgLQFoC0BaAtAWgLQFoC0BaAtBJKCSUCtBJKCSUEkoFaCAUDBQUCgoFBQKBgoKBQMFA7QFoC0BaAtAWgLQFoC0BaAtAWgLQSSgRKCSUEkoESgklArQRaBhBVoGCgoFAwUFAoKtAWgLQFoC0BaAtAWgLQFoC0BaAtAWgVoJJQSSgRKCbQIoEgkIKCBhA0DCCggoIGgaAQCAQCAQCAQCAQCAQCBIJKCUCKBIJQJ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52233" name="AutoShape 9"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ES">
              <a:latin typeface="Calibri" pitchFamily="34" charset="0"/>
            </a:endParaRPr>
          </a:p>
        </p:txBody>
      </p:sp>
      <p:sp>
        <p:nvSpPr>
          <p:cNvPr id="52234" name="AutoShape 11"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s-ES">
              <a:latin typeface="Calibri" pitchFamily="34" charset="0"/>
            </a:endParaRPr>
          </a:p>
        </p:txBody>
      </p:sp>
      <p:pic>
        <p:nvPicPr>
          <p:cNvPr id="52235" name="Picture 13"/>
          <p:cNvPicPr>
            <a:picLocks noChangeAspect="1" noChangeArrowheads="1"/>
          </p:cNvPicPr>
          <p:nvPr/>
        </p:nvPicPr>
        <p:blipFill>
          <a:blip r:embed="rId9"/>
          <a:srcRect/>
          <a:stretch>
            <a:fillRect/>
          </a:stretch>
        </p:blipFill>
        <p:spPr bwMode="auto">
          <a:xfrm>
            <a:off x="7848600" y="5911850"/>
            <a:ext cx="962025" cy="536575"/>
          </a:xfrm>
          <a:prstGeom prst="rect">
            <a:avLst/>
          </a:prstGeom>
          <a:noFill/>
          <a:ln w="9525">
            <a:noFill/>
            <a:miter lim="800000"/>
            <a:headEnd/>
            <a:tailEnd/>
          </a:ln>
        </p:spPr>
      </p:pic>
      <p:sp>
        <p:nvSpPr>
          <p:cNvPr id="43" name="Content Placeholder 2"/>
          <p:cNvSpPr txBox="1">
            <a:spLocks/>
          </p:cNvSpPr>
          <p:nvPr/>
        </p:nvSpPr>
        <p:spPr>
          <a:xfrm>
            <a:off x="76200" y="885825"/>
            <a:ext cx="8229600" cy="58959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200000"/>
              </a:lnSpc>
              <a:spcAft>
                <a:spcPts val="0"/>
              </a:spcAft>
              <a:defRPr/>
            </a:pPr>
            <a:r>
              <a:rPr lang="es-CL" sz="2400" dirty="0" smtClean="0"/>
              <a:t>Estudios específicos de universidades, PNUD, etc.</a:t>
            </a:r>
          </a:p>
          <a:p>
            <a:pPr fontAlgn="auto">
              <a:lnSpc>
                <a:spcPct val="200000"/>
              </a:lnSpc>
              <a:spcAft>
                <a:spcPts val="0"/>
              </a:spcAft>
              <a:defRPr/>
            </a:pPr>
            <a:r>
              <a:rPr lang="es-CL" sz="2400" dirty="0"/>
              <a:t>E</a:t>
            </a:r>
            <a:r>
              <a:rPr lang="es-CL" sz="2400" dirty="0" smtClean="0"/>
              <a:t>scenarios Energéticos 2009-2011, 2012-hoy</a:t>
            </a:r>
          </a:p>
          <a:p>
            <a:pPr fontAlgn="auto">
              <a:lnSpc>
                <a:spcPct val="200000"/>
              </a:lnSpc>
              <a:spcAft>
                <a:spcPts val="0"/>
              </a:spcAft>
              <a:defRPr/>
            </a:pPr>
            <a:r>
              <a:rPr lang="es-CL" sz="2400" dirty="0"/>
              <a:t>Comisión Ciudadana Técnico Parlamentaria 2011</a:t>
            </a:r>
          </a:p>
          <a:p>
            <a:pPr fontAlgn="auto">
              <a:lnSpc>
                <a:spcPct val="200000"/>
              </a:lnSpc>
              <a:spcAft>
                <a:spcPts val="0"/>
              </a:spcAft>
              <a:defRPr/>
            </a:pPr>
            <a:r>
              <a:rPr lang="es-CL" sz="2400" dirty="0" smtClean="0"/>
              <a:t>Comisión Asesora de Desarrollo Eléctrico (CADE) 2011</a:t>
            </a:r>
          </a:p>
          <a:p>
            <a:pPr fontAlgn="auto">
              <a:lnSpc>
                <a:spcPct val="200000"/>
              </a:lnSpc>
              <a:spcAft>
                <a:spcPts val="0"/>
              </a:spcAft>
              <a:defRPr/>
            </a:pPr>
            <a:r>
              <a:rPr lang="es-CL" sz="2400" dirty="0" smtClean="0"/>
              <a:t>Estrategia Nacional de Energía 2012</a:t>
            </a:r>
          </a:p>
          <a:p>
            <a:pPr fontAlgn="auto">
              <a:lnSpc>
                <a:spcPct val="200000"/>
              </a:lnSpc>
              <a:spcAft>
                <a:spcPts val="0"/>
              </a:spcAft>
              <a:defRPr/>
            </a:pPr>
            <a:r>
              <a:rPr lang="en-US" sz="2400" dirty="0"/>
              <a:t>Mitigation Action Plans and Scenario (</a:t>
            </a:r>
            <a:r>
              <a:rPr lang="es-CL" sz="2400" dirty="0"/>
              <a:t>MAPS) </a:t>
            </a:r>
            <a:r>
              <a:rPr lang="es-CL" sz="2400" dirty="0" smtClean="0"/>
              <a:t>2012 - hoy</a:t>
            </a:r>
            <a:endParaRPr lang="es-CL" sz="2400" dirty="0"/>
          </a:p>
          <a:p>
            <a:pPr fontAlgn="auto">
              <a:lnSpc>
                <a:spcPct val="200000"/>
              </a:lnSpc>
              <a:spcAft>
                <a:spcPts val="0"/>
              </a:spcAft>
              <a:defRPr/>
            </a:pPr>
            <a:r>
              <a:rPr lang="es-CL" sz="2400" dirty="0" smtClean="0"/>
              <a:t>Chile surfeando hacia el futuro 2025, 2013</a:t>
            </a:r>
          </a:p>
          <a:p>
            <a:pPr marL="0" indent="0" fontAlgn="auto">
              <a:lnSpc>
                <a:spcPct val="200000"/>
              </a:lnSpc>
              <a:spcAft>
                <a:spcPts val="0"/>
              </a:spcAft>
              <a:buFont typeface="Arial" panose="020B0604020202020204" pitchFamily="34" charset="0"/>
              <a:buNone/>
              <a:defRPr/>
            </a:pPr>
            <a:r>
              <a:rPr lang="es-CL" sz="2400" dirty="0" smtClean="0"/>
              <a:t> </a:t>
            </a:r>
            <a:endParaRPr lang="es-CL" sz="2400" dirty="0"/>
          </a:p>
        </p:txBody>
      </p:sp>
      <p:sp>
        <p:nvSpPr>
          <p:cNvPr id="52237" name="16 CuadroTexto"/>
          <p:cNvSpPr txBox="1">
            <a:spLocks noChangeArrowheads="1"/>
          </p:cNvSpPr>
          <p:nvPr/>
        </p:nvSpPr>
        <p:spPr bwMode="auto">
          <a:xfrm>
            <a:off x="304800" y="115888"/>
            <a:ext cx="6248400" cy="493712"/>
          </a:xfrm>
          <a:prstGeom prst="rect">
            <a:avLst/>
          </a:prstGeom>
          <a:noFill/>
          <a:ln w="9525">
            <a:noFill/>
            <a:miter lim="800000"/>
            <a:headEnd/>
            <a:tailEnd/>
          </a:ln>
        </p:spPr>
        <p:txBody>
          <a:bodyPr>
            <a:spAutoFit/>
          </a:bodyPr>
          <a:lstStyle/>
          <a:p>
            <a:r>
              <a:rPr lang="es-MX" sz="2600" b="1">
                <a:latin typeface="Calibri" pitchFamily="34" charset="0"/>
              </a:rPr>
              <a:t>Experiencias recientes</a:t>
            </a:r>
            <a:endParaRPr lang="es-ES" sz="2600" b="1">
              <a:latin typeface="Calibri" pitchFamily="34" charset="0"/>
            </a:endParaRPr>
          </a:p>
        </p:txBody>
      </p:sp>
      <p:sp>
        <p:nvSpPr>
          <p:cNvPr id="18" name="Slide Number Placeholder 3"/>
          <p:cNvSpPr>
            <a:spLocks noGrp="1"/>
          </p:cNvSpPr>
          <p:nvPr>
            <p:ph type="sldNum" sz="quarter" idx="12"/>
          </p:nvPr>
        </p:nvSpPr>
        <p:spPr/>
        <p:txBody>
          <a:bodyPr/>
          <a:lstStyle/>
          <a:p>
            <a:pPr>
              <a:defRPr/>
            </a:pPr>
            <a:fld id="{AEED411B-2993-4FEA-A995-28C7DD52ECD1}"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n 3" descr="2a.jpg"/>
          <p:cNvPicPr>
            <a:picLocks noChangeAspect="1"/>
          </p:cNvPicPr>
          <p:nvPr/>
        </p:nvPicPr>
        <p:blipFill>
          <a:blip r:embed="rId2"/>
          <a:srcRect/>
          <a:stretch>
            <a:fillRect/>
          </a:stretch>
        </p:blipFill>
        <p:spPr bwMode="auto">
          <a:xfrm>
            <a:off x="0" y="26988"/>
            <a:ext cx="9144000" cy="6858000"/>
          </a:xfrm>
          <a:prstGeom prst="rect">
            <a:avLst/>
          </a:prstGeom>
          <a:noFill/>
          <a:ln w="9525">
            <a:noFill/>
            <a:miter lim="800000"/>
            <a:headEnd/>
            <a:tailEnd/>
          </a:ln>
        </p:spPr>
      </p:pic>
      <p:sp>
        <p:nvSpPr>
          <p:cNvPr id="31746" name="AutoShape 15"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1747" name="AutoShape 17"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 name="1 Rectángulo"/>
          <p:cNvSpPr/>
          <p:nvPr/>
        </p:nvSpPr>
        <p:spPr>
          <a:xfrm>
            <a:off x="5724525" y="-47625"/>
            <a:ext cx="3419475" cy="90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749" name="15 CuadroTexto"/>
          <p:cNvSpPr txBox="1">
            <a:spLocks noChangeArrowheads="1"/>
          </p:cNvSpPr>
          <p:nvPr/>
        </p:nvSpPr>
        <p:spPr bwMode="auto">
          <a:xfrm>
            <a:off x="468313" y="2495550"/>
            <a:ext cx="8281987" cy="1077913"/>
          </a:xfrm>
          <a:prstGeom prst="rect">
            <a:avLst/>
          </a:prstGeom>
          <a:noFill/>
          <a:ln w="9525">
            <a:noFill/>
            <a:miter lim="800000"/>
            <a:headEnd/>
            <a:tailEnd/>
          </a:ln>
        </p:spPr>
        <p:txBody>
          <a:bodyPr>
            <a:spAutoFit/>
          </a:bodyPr>
          <a:lstStyle/>
          <a:p>
            <a:pPr algn="ctr"/>
            <a:r>
              <a:rPr lang="es-ES" sz="3200" b="1">
                <a:latin typeface="Calibri" pitchFamily="34" charset="0"/>
              </a:rPr>
              <a:t>El aporte de los Centros de Investigación </a:t>
            </a:r>
            <a:br>
              <a:rPr lang="es-ES" sz="3200" b="1">
                <a:latin typeface="Calibri" pitchFamily="34" charset="0"/>
              </a:rPr>
            </a:br>
            <a:r>
              <a:rPr lang="es-ES" sz="3200" b="1">
                <a:latin typeface="Calibri" pitchFamily="34" charset="0"/>
              </a:rPr>
              <a:t>a las políticas públicas</a:t>
            </a:r>
            <a:endParaRPr lang="es-CL" sz="3200" b="1">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5 Marcador de contenido"/>
          <p:cNvPicPr>
            <a:picLocks noGrp="1" noChangeAspect="1"/>
          </p:cNvPicPr>
          <p:nvPr>
            <p:ph idx="1"/>
          </p:nvPr>
        </p:nvPicPr>
        <p:blipFill>
          <a:blip r:embed="rId2"/>
          <a:srcRect/>
          <a:stretch>
            <a:fillRect/>
          </a:stretch>
        </p:blipFill>
        <p:spPr>
          <a:xfrm>
            <a:off x="0" y="5938838"/>
            <a:ext cx="1341438" cy="842962"/>
          </a:xfrm>
        </p:spPr>
      </p:pic>
      <p:pic>
        <p:nvPicPr>
          <p:cNvPr id="53250" name="0 Imagen"/>
          <p:cNvPicPr>
            <a:picLocks noChangeAspect="1" noChangeArrowheads="1"/>
          </p:cNvPicPr>
          <p:nvPr/>
        </p:nvPicPr>
        <p:blipFill>
          <a:blip r:embed="rId3"/>
          <a:srcRect t="25548" b="70461"/>
          <a:stretch>
            <a:fillRect/>
          </a:stretch>
        </p:blipFill>
        <p:spPr bwMode="auto">
          <a:xfrm>
            <a:off x="-4763" y="914400"/>
            <a:ext cx="9185276" cy="46038"/>
          </a:xfrm>
          <a:prstGeom prst="rect">
            <a:avLst/>
          </a:prstGeom>
          <a:noFill/>
          <a:ln w="9525">
            <a:noFill/>
            <a:miter lim="800000"/>
            <a:headEnd/>
            <a:tailEnd/>
          </a:ln>
        </p:spPr>
      </p:pic>
      <p:pic>
        <p:nvPicPr>
          <p:cNvPr id="53251" name="Picture 2"/>
          <p:cNvPicPr>
            <a:picLocks noChangeAspect="1" noChangeArrowheads="1"/>
          </p:cNvPicPr>
          <p:nvPr/>
        </p:nvPicPr>
        <p:blipFill>
          <a:blip r:embed="rId4"/>
          <a:srcRect/>
          <a:stretch>
            <a:fillRect/>
          </a:stretch>
        </p:blipFill>
        <p:spPr bwMode="auto">
          <a:xfrm>
            <a:off x="2439988" y="4873625"/>
            <a:ext cx="536575" cy="693738"/>
          </a:xfrm>
          <a:prstGeom prst="rect">
            <a:avLst/>
          </a:prstGeom>
          <a:noFill/>
          <a:ln w="9525">
            <a:noFill/>
            <a:miter lim="800000"/>
            <a:headEnd/>
            <a:tailEnd/>
          </a:ln>
        </p:spPr>
      </p:pic>
      <p:pic>
        <p:nvPicPr>
          <p:cNvPr id="53252" name="Picture 3"/>
          <p:cNvPicPr>
            <a:picLocks noChangeAspect="1" noChangeArrowheads="1"/>
          </p:cNvPicPr>
          <p:nvPr/>
        </p:nvPicPr>
        <p:blipFill>
          <a:blip r:embed="rId5"/>
          <a:srcRect/>
          <a:stretch>
            <a:fillRect/>
          </a:stretch>
        </p:blipFill>
        <p:spPr bwMode="auto">
          <a:xfrm>
            <a:off x="5524500" y="3927475"/>
            <a:ext cx="571500" cy="739775"/>
          </a:xfrm>
          <a:prstGeom prst="rect">
            <a:avLst/>
          </a:prstGeom>
          <a:noFill/>
          <a:ln w="9525">
            <a:noFill/>
            <a:miter lim="800000"/>
            <a:headEnd/>
            <a:tailEnd/>
          </a:ln>
        </p:spPr>
      </p:pic>
      <p:pic>
        <p:nvPicPr>
          <p:cNvPr id="53253" name="Picture 3"/>
          <p:cNvPicPr>
            <a:picLocks noChangeAspect="1" noChangeArrowheads="1"/>
          </p:cNvPicPr>
          <p:nvPr/>
        </p:nvPicPr>
        <p:blipFill>
          <a:blip r:embed="rId6"/>
          <a:srcRect/>
          <a:stretch>
            <a:fillRect/>
          </a:stretch>
        </p:blipFill>
        <p:spPr bwMode="auto">
          <a:xfrm>
            <a:off x="6840538" y="4724400"/>
            <a:ext cx="627062" cy="615950"/>
          </a:xfrm>
          <a:prstGeom prst="rect">
            <a:avLst/>
          </a:prstGeom>
          <a:noFill/>
          <a:ln w="9525">
            <a:noFill/>
            <a:miter lim="800000"/>
            <a:headEnd/>
            <a:tailEnd/>
          </a:ln>
        </p:spPr>
      </p:pic>
      <p:pic>
        <p:nvPicPr>
          <p:cNvPr id="53254" name="Picture 4"/>
          <p:cNvPicPr>
            <a:picLocks noChangeAspect="1" noChangeArrowheads="1"/>
          </p:cNvPicPr>
          <p:nvPr/>
        </p:nvPicPr>
        <p:blipFill>
          <a:blip r:embed="rId7"/>
          <a:srcRect/>
          <a:stretch>
            <a:fillRect/>
          </a:stretch>
        </p:blipFill>
        <p:spPr bwMode="auto">
          <a:xfrm>
            <a:off x="1611313" y="5638800"/>
            <a:ext cx="569912" cy="579438"/>
          </a:xfrm>
          <a:prstGeom prst="rect">
            <a:avLst/>
          </a:prstGeom>
          <a:noFill/>
          <a:ln w="9525">
            <a:noFill/>
            <a:miter lim="800000"/>
            <a:headEnd/>
            <a:tailEnd/>
          </a:ln>
        </p:spPr>
      </p:pic>
      <p:sp>
        <p:nvSpPr>
          <p:cNvPr id="53255" name="AutoShape 6" descr="data:image/jpeg;base64,/9j/4AAQSkZJRgABAQAAAQABAAD/2wCEAAkGBxANDw0MDg8PDg0NEAwPDg4NFBANDQ0NFBEWFiARFR8YHDQsGBonGxYVIj0hJykrLjU6GB8zPDM4NyktLiwBCgoKDg0OGxAQGy8kICQwNy00NTAvLCwsLC0sMiwsNCwsLCw3LDg0LCwsLTQsLC8sLCwsLDUsLCwsLC0sLCwsLP/AABEIAHkA3AMBEQACEQEDEQH/xAAbAAADAAMBAQAAAAAAAAAAAAAAAQIEBQYDB//EADsQAAEEAQIDBQQIBAcBAAAAAAEAAgMRBAUSEyExBgciQVFhcYGRFCM0QlKhstEVMmKCFiRTc6Kxswj/xAAbAQEAAgMBAQAAAAAAAAAAAAAAAwQBAgUGB//EADcRAQABAwMBBQQIBgMBAAAAAAABAgMRBBIhMQUTQVFhcYGhsRQVIjIzkcHwIzRSctHhJEKyBv/aAAwDAQACEQMRAD8A+tUgYCCgEFAIGAgoBBQCBgIHSApAUgKQFICkBSApAUgKQFICkBSCSECIQSQgkhAiEEkIFSB0goBAwEFAIKAQMBBQCCqQOkBSApAUgKQFICkBSApAUgKQFIFSBEIJIQKkEkIJIQSQgVIGAgoBBQCCgEDAQUAgoBA6QOkBSApAUgKQFICkBSApAUgKQFICkEkIEQgkhBJCCSECIQTSBgIKAQUAgoBBQCB0goBBVICkBSApAUgKQFICkBSApAUgKQFICkEkIFSBEIJIQSQgkhBNIKAQUAgoBBQCB0gYCCgEFUgdICkBSApAUgKQFICkBSApAUgKQKkCIQSQgVIJIQSQgkhAqQAQMILCCggaDB1vVG4UJyHtc9ocxu1lbrca81tRTNU4hiqcRlhYnaqGUWI5B7DQP/aqaq9Xp43VW5mPOMSms0U3ZxFURPqyR2gj/A//AI/uud9d2v6Z+C19X1+cD/EEf4H/AJfun13a/pn4H1fX5w9cXWWSvbGGPBddE1XS1LY7Vt3rkW4pnn2NLmjqopmqZjhnzTsjG6R7WN6W8hov05rrREz0U0fTItwZxI97qLWbm7nAi7AvmmJFMyWOc5gewuZ/O0OBc33jyTEjyh1KCR3DZPC+Tn4GPY5/yBTE+TGVS50LCWvlia4dWue1rh8CUimZ6QZI58NNPGip97TvZTqNcufNNs+RmFuyYw7hl7A+r2FzQ7b1uvRMTjLOUfxCHbv40W29u7ezbuq6u+qztnphjIZqELrqaI7RudT2Ha31PPkFjbPkZg4c2KQ7WSxvd6Me1xr4FJpmOsGYanL19/0xuDjwGZw2maRxMccTTzJuvFQ8vaPbWdvTPT9/Mbc5Me/hcRnEP3Nzd/y6rGJxkysrDKSgRQSUElAkCCBhBYQUEDQaDt19idf+pB+tS2fvtK+jT9n2NIFqW40pbDU8drHAxm2uHT0cvHdraKLNUXKI+zV8J/27mi1G+NtXWPkw1yF5maP9oi97v0lXOzv5qj9+EoNV+DU8O2knHnjxBR2tY3mAQ2XIdsDve1gkd8V6bVfbuWrPnOZ/tp5+MuRa4pqrnwjHvlz8+QeI+aGFry1wyInCjIZIi0xwN98MY+ftVa5V/wAmNVVVimmvZ6YxMTP5zKSiP4fdRHMxn3+EAtLWyEgDjcUy/d43CIc5jiPu8aXn/t10tZm7X3O6mcTdrxE+VPSMe6Pibad+JjimPzl6ux4xNHAGTRyMmjjkkfQdJ4r48bSKY0bHkFp6BWe5sUX6LdNMxPWJjxxHOZ5mY5xOY69EO6uqiapmJjyS5jsiSSZuO7Jc8vlkawmKnyG2Nc71EYYK8lBbom/duXZo3U52xmcYinicR7Usz3dNNO7E9enmWbA0SGBkLBEz/LvsmTgWfE9pPUnJl23/AEn0Ueviaqpm3OIsxE+2ZmJx7qYyzYnpuj78z+/zMOdMZMmZmyeVrYQHDxMMoEZ5+VQRSH+9TVamMXtTTOYiIpp+f/qY/Jr3fNFuevWf37EPjBYxjGDfLcrGMa0nfOfCAPIiCIc/LcVHVaqimxpojdj7VUZx09fLM/BtTMZrudPCHvLjMibcmL9HdI7xGR7pi/DiAkPI9AZeGPbSk1Ud1pZpt07aq5inETnmfX2Za2p33MzOYjl5aVCeNEHt4Rja6eWR1tex8Dg54aCAWOcHAbf5avn5FYs0fSIiiNk0RzGczVmMR04x456+hcrnu8zOYnp6YZ+i5AxzNnva12S8cONhoOfl5LuM5h9jWhnPyDSs6e7Ttu6mufszPH9tPEY9ssXKJzTbjrj4ywNLmLsps7/ERk47i98ZZIZXSPY59kdCCKA5AbVFarirUW65qiaq4qzETmKYxxT7vHznLeqnFuqMcRj388y+nFdRVSUCKCSgkoEgQQMILCCggaDme8eXZp73ekuP+sKfTxmtHc+64nStZ2gc1ZqoRRU2+NqvGkay7sH8guN23bj6HVM+Ex817QVT38NkvFPQMzR/tEXvd+kq52d/NUe/5Sr6v8GpHamLB08yanm5GSxsztgDPGGSvhMW5ga27Db9QLXtLdnfdiumn7WMZ9M5cGa8U4meHLw9rtAETccZmW0tl4wnMT+KH7OHzPDrbtoVXktp7Nzb7qaI2+WfXPnnqxGo+1uzy6p8GnSaa3JZkOfiYzJ5m5kTg+TbzLyeVOJO62kfBQ16WmqIs1U8cYjmMY6YlvFyYndE8tF2TyNK1GaTHxcnLmmEMx8Uf0dsTHN4ReDwwN1OoXfU8lLOj7ie8xz0zNUzOOuOZa97vjHyiIY3aDO0TT5uFkZuTNOwx8SOFscrmltU15bHy5ACrta6fs+IiJt0zEf3VY/LLNd+Z+9PybHstn6TqTMyLGyZ3SSN3yMn+ryIo2yGTfHbeYDzd8/K1vc0uzdup+919eMfJrFzOMT0aabtXoLmhhzs6xJI90gjdvkLmCOj9XVBooVXUpHZkd1FrZG2OcZ9/mzOo+1u3csiDWNG1CaVsOVmufsfkGIRhrGtiiDfDvj5eEAdfNYv6GN3e3I5xjOZjj3SUXpxtpn5NhjY2IHQMczOjY3iuO9+MWSbbnO8N514PKhyAVKzf0upqppondNHMfe48M5nr18U1du7biZqjET7Hs1uPkTl7mZ8f04viFvxuHGZg0ktAJINR+d1zWLOp0t29PdzmuYxPFXSPgV27tFMTVHHuPNw8NkgjY7My3wueJmsfEIXOc4FzZHEAXyaC1pugAsXruk09NNu5iNvMRzPvx/koou3JmqnxezWYmRkQb4psF26NrBEYRjzvY/e1jy0GjYNXV9Fmzq9Pqa4mmc1U5mM5ieeJx5s12blqJiekuzKtoUlAigkoJKBIEEDCCwgoIGg4rvjkLNImcOomxf/AECs6T8WEd37r4fi60W9TS6c0KcVPoHYCJ8wfmvBEZ+rhvlv9Xj2dB815H/6TV0xt01M89Z9PKP1drsuzOZuT7nZLybtszR/tEXvd+kq52d/NUfvwlX1f4NTif8A6C1Dlp+GD1M07h7AAwX83fJfQtBT1qeavzxhyuuaNj4vZ7Sp3RsGdlzSScUCpDC4vIafVu3Yp6K6qr9UeENaqYih76TlSY/ZbUrJDczMjgivpRLN9fBrgsVRE6iPSGacxbLsJlP07Sdc1aPlNWNiQO/C97gNw93EB+AS/EV3KaJ9rFrimZV3QdnMfUJ8zIzmtlgxor+uNsM0hNyOvqQATz9b8k1d2aIiKfEtU7szLveyPdzgYmV9Jgzn5JEc8boQ6It4crdpvZzpVLuprqpxMJqbcRPD5Z3nafi4mpS4WBCIo4I4GFjXPfunc3f1cT5OYFf01VVVvdXKvdiN2IfVj2Qw9MxMd0EAZmZLcXGmm3SOdIDtkk5E0L4Z6BcPtHV1Rp7lUzxjj38fqvae3HeUwWZzM39MAiHrvyZmMsf2Nf8AmuB2T/Cs3r/lGPhn54dDWfauUUKyJiyQOYaMEM8rT+GR22Bh+crj8Fr2JTs729P/AFp/3+jOu520ec/v5vTHxWGTGxSdsH1j5uZb9REwuNm/NxbZ9/qteybf0jU1XbkbsRnnzmWdXV3VqKKOGRg6fjSPhhZqTZQJGPjiDWGR4Y7eG3fOgOvXkuza0Wnovd9R15niYxGeOijVfuVUbKunsl2hVxCkoEUElBJQJBIQUEFBBQQUg5vvC0GbVNPkwsd0bZXyQOBlJawBrwT0BU1i5FuvdLWundGHB6J3MuY4PzJo5qIPBi3MjPscasj5LTV67V1Rt08RT6zOZ90YbWLNmmc3My76Ps/IwBjeE1rQA1rbAaB5DkvK1dkamqczMTPtl1o1tqIxESr+BTesfzP7LH1NqPOPj/hn6fa9WRgaRJFKyRxZtaTdE30I9FY0nZd61fpuVTGI/wAIr+st125pjPLhe8ju91DV885UL8YQNhihjbK+RrxRc4mg0+bivXafU0W6NsuPctzU10PdPqWW+Aalnx8DHa2ONsJdK5kI+4y2gN99Fbzq7dOdkcyx3Uz1dD277AzZWHgabpnAhxsRz3ObM54LjRF8mmySXEk+qhs6iKa5qr6y3rozGIeuid3pboc2jZT2NnnkkldLCS9jJRIHMIsCwA1nKvVYr1H8XfSRRinDh4e63W4RPixTY7cbJ2tnLZXNZMwGxubtv4K1OqsziZjmEcWqo4iX0vu77DRaJC8bhLlT7TPKBtbQ6MaPJo5qlqL83Z9E1NO2HF5fdhn5OrP1GZ+LwJMwTuaHyGTgteCG1s600DqrMaqiLW2OuEc25mrL6d2g012THHwi1ssEgkjD72O8LmFhrpbXHn5clydRYi/aqtzxn9OVm3XNuuKoc27Rspz2vOGze3kJDMzYOvPlz8z5XzK49PZF+KZtxdjbPWOf38V2dZbmrdt5bjE7OfUztmeDPkta0vYPBCGm2tZfWnc7PX8l1tPpbdi13UcxPX1zwp3btVyvfLT5Wh5TqbJixzbSakZKGMPlzB5gH8PMe9cyjsq9ZqmbN3ETx45wtzq6K4jfTnDdaLor45Bk5DmmVrXNijjsxxB3V1n+ZxqrrkL9Sr2i0NvSxO3mZ6z+kenzV79+q7PPSG8KuoElAigkoJKCUEAoKBQUCgoFBQKB2goFBVoC0BaAtAWgLQFoC0BaAtAWgLQFoC0EkoESgm0CJQSSgklArQeYKCgUFAoGCgoFBQKCrQO0DtAWgLQFoC0BaAtAWgLQFoC0BaBWgVoESgklBJKCSUCJQTaCLQUCgYKCgUFAoGCgsFAwUDtAWgLQFoC0BaAtAWgLQFoC0BaAtBJKCSUCtBJKCSUEkoFaCAUDBQUCgoFBQKBgoKBQMFA7QFoC0BaAtAWgLQFoC0BaAtAWgLQSSgRKCSUEkoESgklArQRaBhBVoGCgoFAwUFAoKtAWgLQFoC0BaAtAWgLQFoC0BaAtAWgVoJJQSSgRKCbQIoEgkIKCBhA0DCCggoIGgaAQCAQCAQCAQCAQCAQCBIJKCUCKBIJQJ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alibri" pitchFamily="34" charset="0"/>
            </a:endParaRPr>
          </a:p>
        </p:txBody>
      </p:sp>
      <p:sp>
        <p:nvSpPr>
          <p:cNvPr id="53256" name="AutoShape 9"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s-ES">
              <a:latin typeface="Calibri" pitchFamily="34" charset="0"/>
            </a:endParaRPr>
          </a:p>
        </p:txBody>
      </p:sp>
      <p:sp>
        <p:nvSpPr>
          <p:cNvPr id="53257" name="AutoShape 11"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s-ES">
              <a:latin typeface="Calibri" pitchFamily="34" charset="0"/>
            </a:endParaRPr>
          </a:p>
        </p:txBody>
      </p:sp>
      <p:pic>
        <p:nvPicPr>
          <p:cNvPr id="53258" name="Picture 13"/>
          <p:cNvPicPr>
            <a:picLocks noChangeAspect="1" noChangeArrowheads="1"/>
          </p:cNvPicPr>
          <p:nvPr/>
        </p:nvPicPr>
        <p:blipFill>
          <a:blip r:embed="rId8"/>
          <a:srcRect/>
          <a:stretch>
            <a:fillRect/>
          </a:stretch>
        </p:blipFill>
        <p:spPr bwMode="auto">
          <a:xfrm>
            <a:off x="484188" y="4779963"/>
            <a:ext cx="1057275" cy="590550"/>
          </a:xfrm>
          <a:prstGeom prst="rect">
            <a:avLst/>
          </a:prstGeom>
          <a:noFill/>
          <a:ln w="9525">
            <a:noFill/>
            <a:miter lim="800000"/>
            <a:headEnd/>
            <a:tailEnd/>
          </a:ln>
        </p:spPr>
      </p:pic>
      <p:pic>
        <p:nvPicPr>
          <p:cNvPr id="53259" name="Picture 3" descr="D:\Mis documentos\Internacional\MAPs\Diseño\MAPSChile_logo.jpe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467600" y="3927475"/>
            <a:ext cx="788988" cy="585788"/>
          </a:xfrm>
          <a:prstGeom prst="rect">
            <a:avLst/>
          </a:prstGeom>
          <a:noFill/>
          <a:ln w="9525">
            <a:noFill/>
            <a:miter lim="800000"/>
            <a:headEnd/>
            <a:tailEnd/>
          </a:ln>
        </p:spPr>
      </p:pic>
      <p:pic>
        <p:nvPicPr>
          <p:cNvPr id="53260" name="Picture 3" descr="D:\Mis documentos\Internacional\MAPs\Diseño\MAPSChile_logo.jpe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4063" y="4060825"/>
            <a:ext cx="787400" cy="587375"/>
          </a:xfrm>
          <a:prstGeom prst="rect">
            <a:avLst/>
          </a:prstGeom>
          <a:noFill/>
          <a:ln w="9525">
            <a:noFill/>
            <a:miter lim="800000"/>
            <a:headEnd/>
            <a:tailEnd/>
          </a:ln>
        </p:spPr>
      </p:pic>
      <p:pic>
        <p:nvPicPr>
          <p:cNvPr id="53261" name="Picture 3"/>
          <p:cNvPicPr>
            <a:picLocks noChangeAspect="1" noChangeArrowheads="1"/>
          </p:cNvPicPr>
          <p:nvPr/>
        </p:nvPicPr>
        <p:blipFill>
          <a:blip r:embed="rId10"/>
          <a:srcRect/>
          <a:stretch>
            <a:fillRect/>
          </a:stretch>
        </p:blipFill>
        <p:spPr bwMode="auto">
          <a:xfrm>
            <a:off x="1524000" y="4843463"/>
            <a:ext cx="601663" cy="588962"/>
          </a:xfrm>
          <a:prstGeom prst="rect">
            <a:avLst/>
          </a:prstGeom>
          <a:noFill/>
          <a:ln w="9525">
            <a:noFill/>
            <a:miter lim="800000"/>
            <a:headEnd/>
            <a:tailEnd/>
          </a:ln>
        </p:spPr>
      </p:pic>
      <p:pic>
        <p:nvPicPr>
          <p:cNvPr id="53262" name="Picture 2"/>
          <p:cNvPicPr>
            <a:picLocks noChangeAspect="1" noChangeArrowheads="1"/>
          </p:cNvPicPr>
          <p:nvPr/>
        </p:nvPicPr>
        <p:blipFill>
          <a:blip r:embed="rId11"/>
          <a:srcRect/>
          <a:stretch>
            <a:fillRect/>
          </a:stretch>
        </p:blipFill>
        <p:spPr bwMode="auto">
          <a:xfrm>
            <a:off x="612775" y="977900"/>
            <a:ext cx="7997825" cy="2838450"/>
          </a:xfrm>
          <a:prstGeom prst="rect">
            <a:avLst/>
          </a:prstGeom>
          <a:noFill/>
          <a:ln w="9525">
            <a:noFill/>
            <a:miter lim="800000"/>
            <a:headEnd/>
            <a:tailEnd/>
          </a:ln>
        </p:spPr>
      </p:pic>
      <p:sp>
        <p:nvSpPr>
          <p:cNvPr id="25" name="24 CuadroTexto"/>
          <p:cNvSpPr txBox="1"/>
          <p:nvPr/>
        </p:nvSpPr>
        <p:spPr>
          <a:xfrm>
            <a:off x="282575" y="234950"/>
            <a:ext cx="6248400" cy="460375"/>
          </a:xfrm>
          <a:prstGeom prst="rect">
            <a:avLst/>
          </a:prstGeom>
          <a:noFill/>
        </p:spPr>
        <p:txBody>
          <a:bodyPr>
            <a:spAutoFit/>
          </a:bodyPr>
          <a:lstStyle/>
          <a:p>
            <a:pPr fontAlgn="auto">
              <a:spcBef>
                <a:spcPts val="0"/>
              </a:spcBef>
              <a:spcAft>
                <a:spcPts val="0"/>
              </a:spcAft>
              <a:defRPr/>
            </a:pPr>
            <a:r>
              <a:rPr lang="es-MX" sz="2400" b="1" dirty="0">
                <a:solidFill>
                  <a:schemeClr val="tx1">
                    <a:lumMod val="65000"/>
                    <a:lumOff val="35000"/>
                  </a:schemeClr>
                </a:solidFill>
                <a:latin typeface="+mn-lt"/>
                <a:cs typeface="+mn-cs"/>
              </a:rPr>
              <a:t>Ámbitos de contribución</a:t>
            </a:r>
            <a:endParaRPr lang="es-ES" sz="2400" b="1" dirty="0">
              <a:solidFill>
                <a:schemeClr val="tx1">
                  <a:lumMod val="65000"/>
                  <a:lumOff val="35000"/>
                </a:schemeClr>
              </a:solidFill>
              <a:latin typeface="+mn-lt"/>
              <a:cs typeface="+mn-cs"/>
            </a:endParaRPr>
          </a:p>
        </p:txBody>
      </p:sp>
      <p:sp>
        <p:nvSpPr>
          <p:cNvPr id="26" name="Slide Number Placeholder 3"/>
          <p:cNvSpPr>
            <a:spLocks noGrp="1"/>
          </p:cNvSpPr>
          <p:nvPr>
            <p:ph type="sldNum" sz="quarter" idx="12"/>
          </p:nvPr>
        </p:nvSpPr>
        <p:spPr/>
        <p:txBody>
          <a:bodyPr/>
          <a:lstStyle/>
          <a:p>
            <a:pPr>
              <a:defRPr/>
            </a:pPr>
            <a:fld id="{73D175F3-4DA5-4B3C-9A73-38E7966488DF}" type="slidenum">
              <a:rPr lang="en-US"/>
              <a:pPr>
                <a:defRPr/>
              </a:pPr>
              <a:t>20</a:t>
            </a:fld>
            <a:endParaRPr lang="en-US" dirty="0"/>
          </a:p>
        </p:txBody>
      </p:sp>
      <p:pic>
        <p:nvPicPr>
          <p:cNvPr id="53265" name="Picture 3" descr="D:\Mis documentos\Internacional\MAPs\Diseño\MAPSChile_logo.jpe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221413" y="3921125"/>
            <a:ext cx="788987" cy="585788"/>
          </a:xfrm>
          <a:prstGeom prst="rect">
            <a:avLst/>
          </a:prstGeom>
          <a:noFill/>
          <a:ln w="9525">
            <a:noFill/>
            <a:miter lim="800000"/>
            <a:headEnd/>
            <a:tailEnd/>
          </a:ln>
        </p:spPr>
      </p:pic>
      <p:pic>
        <p:nvPicPr>
          <p:cNvPr id="53266" name="Picture 4"/>
          <p:cNvPicPr>
            <a:picLocks noChangeAspect="1" noChangeArrowheads="1"/>
          </p:cNvPicPr>
          <p:nvPr/>
        </p:nvPicPr>
        <p:blipFill>
          <a:blip r:embed="rId7"/>
          <a:srcRect/>
          <a:stretch>
            <a:fillRect/>
          </a:stretch>
        </p:blipFill>
        <p:spPr bwMode="auto">
          <a:xfrm>
            <a:off x="6897688" y="5562600"/>
            <a:ext cx="569912" cy="579438"/>
          </a:xfrm>
          <a:prstGeom prst="rect">
            <a:avLst/>
          </a:prstGeom>
          <a:noFill/>
          <a:ln w="9525">
            <a:noFill/>
            <a:miter lim="800000"/>
            <a:headEnd/>
            <a:tailEnd/>
          </a:ln>
        </p:spPr>
      </p:pic>
      <p:pic>
        <p:nvPicPr>
          <p:cNvPr id="53267" name="Picture 3"/>
          <p:cNvPicPr>
            <a:picLocks noChangeAspect="1" noChangeArrowheads="1"/>
          </p:cNvPicPr>
          <p:nvPr/>
        </p:nvPicPr>
        <p:blipFill>
          <a:blip r:embed="rId5"/>
          <a:srcRect/>
          <a:stretch>
            <a:fillRect/>
          </a:stretch>
        </p:blipFill>
        <p:spPr bwMode="auto">
          <a:xfrm>
            <a:off x="1905000" y="3908425"/>
            <a:ext cx="571500" cy="73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Marcador de fecha"/>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37E74-3A09-4A21-B2BF-80A89CFBB201}" type="datetime6">
              <a:rPr lang="es-ES"/>
              <a:pPr fontAlgn="base">
                <a:spcBef>
                  <a:spcPct val="0"/>
                </a:spcBef>
                <a:spcAft>
                  <a:spcPct val="0"/>
                </a:spcAft>
                <a:defRPr/>
              </a:pPr>
              <a:t>octubre de 2014</a:t>
            </a:fld>
            <a:endParaRPr lang="es-ES"/>
          </a:p>
        </p:txBody>
      </p:sp>
      <p:sp>
        <p:nvSpPr>
          <p:cNvPr id="16388"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C9AB1C-EE8A-4705-AAC3-7BE2AD238E5E}" type="slidenum">
              <a:rPr lang="es-ES"/>
              <a:pPr fontAlgn="base">
                <a:spcBef>
                  <a:spcPct val="0"/>
                </a:spcBef>
                <a:spcAft>
                  <a:spcPct val="0"/>
                </a:spcAft>
                <a:defRPr/>
              </a:pPr>
              <a:t>21</a:t>
            </a:fld>
            <a:endParaRPr lang="es-ES"/>
          </a:p>
        </p:txBody>
      </p:sp>
      <p:sp>
        <p:nvSpPr>
          <p:cNvPr id="54275" name="14 CuadroTexto"/>
          <p:cNvSpPr txBox="1">
            <a:spLocks noChangeArrowheads="1"/>
          </p:cNvSpPr>
          <p:nvPr/>
        </p:nvSpPr>
        <p:spPr bwMode="auto">
          <a:xfrm>
            <a:off x="608013" y="1341438"/>
            <a:ext cx="8643937" cy="2862262"/>
          </a:xfrm>
          <a:prstGeom prst="rect">
            <a:avLst/>
          </a:prstGeom>
          <a:noFill/>
          <a:ln w="9525">
            <a:noFill/>
            <a:miter lim="800000"/>
            <a:headEnd/>
            <a:tailEnd/>
          </a:ln>
        </p:spPr>
        <p:txBody>
          <a:bodyPr>
            <a:spAutoFit/>
          </a:bodyPr>
          <a:lstStyle/>
          <a:p>
            <a:pPr marL="457200" indent="-457200">
              <a:lnSpc>
                <a:spcPct val="200000"/>
              </a:lnSpc>
              <a:buFont typeface="Calibri" pitchFamily="34" charset="0"/>
              <a:buAutoNum type="arabicPeriod"/>
            </a:pPr>
            <a:r>
              <a:rPr lang="es-ES" sz="3000" b="1">
                <a:solidFill>
                  <a:srgbClr val="C00000"/>
                </a:solidFill>
                <a:latin typeface="Trebuchet MS" pitchFamily="34" charset="0"/>
              </a:rPr>
              <a:t>Introducción</a:t>
            </a:r>
          </a:p>
          <a:p>
            <a:pPr marL="457200" indent="-457200">
              <a:lnSpc>
                <a:spcPct val="200000"/>
              </a:lnSpc>
              <a:buFont typeface="Calibri" pitchFamily="34" charset="0"/>
              <a:buAutoNum type="arabicPeriod"/>
            </a:pPr>
            <a:r>
              <a:rPr lang="es-ES" sz="3000">
                <a:solidFill>
                  <a:srgbClr val="C00000"/>
                </a:solidFill>
                <a:latin typeface="Trebuchet MS" pitchFamily="34" charset="0"/>
              </a:rPr>
              <a:t>Ejemplos</a:t>
            </a:r>
          </a:p>
          <a:p>
            <a:pPr marL="457200" indent="-457200">
              <a:lnSpc>
                <a:spcPct val="200000"/>
              </a:lnSpc>
              <a:buFont typeface="Calibri" pitchFamily="34" charset="0"/>
              <a:buAutoNum type="arabicPeriod"/>
            </a:pPr>
            <a:r>
              <a:rPr lang="es-ES" sz="3000">
                <a:solidFill>
                  <a:srgbClr val="C00000"/>
                </a:solidFill>
                <a:latin typeface="Trebuchet MS" pitchFamily="34" charset="0"/>
              </a:rPr>
              <a:t>Conclusiones</a:t>
            </a:r>
          </a:p>
        </p:txBody>
      </p:sp>
      <p:sp>
        <p:nvSpPr>
          <p:cNvPr id="54276" name="25 CuadroTexto"/>
          <p:cNvSpPr txBox="1">
            <a:spLocks noChangeArrowheads="1"/>
          </p:cNvSpPr>
          <p:nvPr/>
        </p:nvSpPr>
        <p:spPr bwMode="auto">
          <a:xfrm>
            <a:off x="7358063" y="109538"/>
            <a:ext cx="1785937" cy="461962"/>
          </a:xfrm>
          <a:prstGeom prst="rect">
            <a:avLst/>
          </a:prstGeom>
          <a:noFill/>
          <a:ln w="9525">
            <a:noFill/>
            <a:miter lim="800000"/>
            <a:headEnd/>
            <a:tailEnd/>
          </a:ln>
        </p:spPr>
        <p:txBody>
          <a:bodyPr>
            <a:spAutoFit/>
          </a:bodyPr>
          <a:lstStyle/>
          <a:p>
            <a:r>
              <a:rPr lang="es-CL" sz="2400" b="1">
                <a:solidFill>
                  <a:schemeClr val="bg1"/>
                </a:solidFill>
                <a:latin typeface="Trebuchet MS" pitchFamily="34" charset="0"/>
              </a:rPr>
              <a:t>Contenido</a:t>
            </a:r>
            <a:endParaRPr lang="es-ES" sz="2400" b="1">
              <a:solidFill>
                <a:schemeClr val="bg1"/>
              </a:solidFill>
              <a:latin typeface="Trebuchet MS" pitchFamily="34" charset="0"/>
            </a:endParaRPr>
          </a:p>
        </p:txBody>
      </p:sp>
      <p:sp>
        <p:nvSpPr>
          <p:cNvPr id="54277" name="13 CuadroTexto"/>
          <p:cNvSpPr txBox="1">
            <a:spLocks noChangeArrowheads="1"/>
          </p:cNvSpPr>
          <p:nvPr/>
        </p:nvSpPr>
        <p:spPr bwMode="auto">
          <a:xfrm>
            <a:off x="263525" y="107950"/>
            <a:ext cx="1212850" cy="584200"/>
          </a:xfrm>
          <a:prstGeom prst="rect">
            <a:avLst/>
          </a:prstGeom>
          <a:noFill/>
          <a:ln w="9525">
            <a:noFill/>
            <a:miter lim="800000"/>
            <a:headEnd/>
            <a:tailEnd/>
          </a:ln>
        </p:spPr>
        <p:txBody>
          <a:bodyPr wrap="none">
            <a:spAutoFit/>
          </a:bodyPr>
          <a:lstStyle/>
          <a:p>
            <a:r>
              <a:rPr lang="es-CL" sz="3200" b="1">
                <a:latin typeface="Calibri" pitchFamily="34" charset="0"/>
              </a:rPr>
              <a:t>Indice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55298" name="2 CuadroTexto"/>
          <p:cNvSpPr txBox="1">
            <a:spLocks noChangeArrowheads="1"/>
          </p:cNvSpPr>
          <p:nvPr/>
        </p:nvSpPr>
        <p:spPr bwMode="auto">
          <a:xfrm>
            <a:off x="107950" y="115888"/>
            <a:ext cx="8496300" cy="523875"/>
          </a:xfrm>
          <a:prstGeom prst="rect">
            <a:avLst/>
          </a:prstGeom>
          <a:noFill/>
          <a:ln w="9525">
            <a:noFill/>
            <a:miter lim="800000"/>
            <a:headEnd/>
            <a:tailEnd/>
          </a:ln>
        </p:spPr>
        <p:txBody>
          <a:bodyPr>
            <a:spAutoFit/>
          </a:bodyPr>
          <a:lstStyle/>
          <a:p>
            <a:pPr algn="just"/>
            <a:r>
              <a:rPr lang="es-CL" sz="2800" b="1">
                <a:solidFill>
                  <a:srgbClr val="C00000"/>
                </a:solidFill>
                <a:latin typeface="Verdana" pitchFamily="34" charset="0"/>
              </a:rPr>
              <a:t>Conclusiones</a:t>
            </a:r>
          </a:p>
        </p:txBody>
      </p:sp>
      <p:sp>
        <p:nvSpPr>
          <p:cNvPr id="55299" name="4 CuadroTexto"/>
          <p:cNvSpPr txBox="1">
            <a:spLocks noChangeArrowheads="1"/>
          </p:cNvSpPr>
          <p:nvPr/>
        </p:nvSpPr>
        <p:spPr bwMode="auto">
          <a:xfrm>
            <a:off x="-36513" y="1036638"/>
            <a:ext cx="9072563" cy="5632450"/>
          </a:xfrm>
          <a:prstGeom prst="rect">
            <a:avLst/>
          </a:prstGeom>
          <a:noFill/>
          <a:ln w="9525">
            <a:noFill/>
            <a:miter lim="800000"/>
            <a:headEnd/>
            <a:tailEnd/>
          </a:ln>
        </p:spPr>
        <p:txBody>
          <a:bodyPr>
            <a:spAutoFit/>
          </a:bodyPr>
          <a:lstStyle/>
          <a:p>
            <a:pPr marL="457200" indent="-457200" algn="just">
              <a:buFont typeface="Calibri" pitchFamily="34" charset="0"/>
              <a:buAutoNum type="arabicPeriod"/>
            </a:pPr>
            <a:r>
              <a:rPr lang="es-CL" sz="2400">
                <a:latin typeface="Calibri" pitchFamily="34" charset="0"/>
              </a:rPr>
              <a:t>Necesidad de definición explícita de objetivos en este ámbito en la propuesta del proyecto.</a:t>
            </a:r>
          </a:p>
          <a:p>
            <a:pPr marL="457200" indent="-457200" algn="just">
              <a:buFont typeface="Calibri" pitchFamily="34" charset="0"/>
              <a:buAutoNum type="arabicPeriod"/>
            </a:pPr>
            <a:r>
              <a:rPr lang="es-CL" sz="2400">
                <a:latin typeface="Calibri" pitchFamily="34" charset="0"/>
              </a:rPr>
              <a:t>Motivaciones: articulación de actores, decisiones estratégicas.</a:t>
            </a:r>
          </a:p>
          <a:p>
            <a:pPr marL="457200" indent="-457200" algn="just">
              <a:buFont typeface="Calibri" pitchFamily="34" charset="0"/>
              <a:buAutoNum type="arabicPeriod"/>
            </a:pPr>
            <a:r>
              <a:rPr lang="es-CL" sz="2400">
                <a:latin typeface="Calibri" pitchFamily="34" charset="0"/>
              </a:rPr>
              <a:t>Se requiere de traspaso a indicadores formales (cualitativos, poco formales, difíciles de verificar, opinables).</a:t>
            </a:r>
          </a:p>
          <a:p>
            <a:pPr marL="457200" indent="-457200" algn="just">
              <a:buFont typeface="Calibri" pitchFamily="34" charset="0"/>
              <a:buAutoNum type="arabicPeriod"/>
            </a:pPr>
            <a:r>
              <a:rPr lang="es-CL" sz="2400">
                <a:latin typeface="Calibri" pitchFamily="34" charset="0"/>
              </a:rPr>
              <a:t>Señal de parte de CONICYT de valoración explícita de estos indicadores e incluso participación en articulación (CORFO, Ministerios, Senado, etc.) </a:t>
            </a:r>
          </a:p>
          <a:p>
            <a:pPr marL="457200" indent="-457200" algn="just">
              <a:buFont typeface="Calibri" pitchFamily="34" charset="0"/>
              <a:buAutoNum type="arabicPeriod"/>
            </a:pPr>
            <a:r>
              <a:rPr lang="es-CL" sz="2400">
                <a:latin typeface="Calibri" pitchFamily="34" charset="0"/>
              </a:rPr>
              <a:t>Actitud desde los tomadores de decisión del sector público: ministerios, agencias, etc. </a:t>
            </a:r>
          </a:p>
          <a:p>
            <a:pPr marL="457200" indent="-457200" algn="just">
              <a:buFont typeface="Calibri" pitchFamily="34" charset="0"/>
              <a:buAutoNum type="arabicPeriod"/>
            </a:pPr>
            <a:r>
              <a:rPr lang="es-CL" sz="2400">
                <a:latin typeface="Calibri" pitchFamily="34" charset="0"/>
              </a:rPr>
              <a:t>Necesidad de sinergias con otras metas/indicadores científicos, visibilidad (¡alto riesgo!). </a:t>
            </a:r>
          </a:p>
          <a:p>
            <a:pPr marL="457200" indent="-457200" algn="just">
              <a:buFont typeface="Calibri" pitchFamily="34" charset="0"/>
              <a:buAutoNum type="arabicPeriod"/>
            </a:pPr>
            <a:r>
              <a:rPr lang="es-CL" sz="2400">
                <a:latin typeface="Calibri" pitchFamily="34" charset="0"/>
              </a:rPr>
              <a:t>Financiamiento adecuado para desarrollo de productos en este ámbito.</a:t>
            </a:r>
          </a:p>
          <a:p>
            <a:pPr marL="457200" indent="-457200" algn="just">
              <a:buFont typeface="Calibri" pitchFamily="34" charset="0"/>
              <a:buAutoNum type="arabicPeriod"/>
            </a:pPr>
            <a:r>
              <a:rPr lang="es-CL" sz="2400">
                <a:latin typeface="Calibri" pitchFamily="34" charset="0"/>
              </a:rPr>
              <a:t>Investigadores/coordinares deben salir de zona de confort.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pic>
        <p:nvPicPr>
          <p:cNvPr id="56322" name="Imagen 3" descr="2f.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8100" y="0"/>
            <a:ext cx="91821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2770" name="Picture 2" descr="C:\Users\rodpalma\Desktop\FONDAP\julio2013\SERC Presentación\DSC04717.JPG"/>
          <p:cNvPicPr>
            <a:picLocks noChangeAspect="1" noChangeArrowheads="1"/>
          </p:cNvPicPr>
          <p:nvPr/>
        </p:nvPicPr>
        <p:blipFill>
          <a:blip r:embed="rId2"/>
          <a:srcRect/>
          <a:stretch>
            <a:fillRect/>
          </a:stretch>
        </p:blipFill>
        <p:spPr bwMode="auto">
          <a:xfrm>
            <a:off x="20638" y="392113"/>
            <a:ext cx="9097962" cy="5821362"/>
          </a:xfrm>
          <a:prstGeom prst="rect">
            <a:avLst/>
          </a:prstGeom>
          <a:noFill/>
          <a:ln w="9525">
            <a:noFill/>
            <a:miter lim="800000"/>
            <a:headEnd/>
            <a:tailEnd/>
          </a:ln>
        </p:spPr>
      </p:pic>
      <p:grpSp>
        <p:nvGrpSpPr>
          <p:cNvPr id="32771" name="7 Grupo"/>
          <p:cNvGrpSpPr>
            <a:grpSpLocks/>
          </p:cNvGrpSpPr>
          <p:nvPr/>
        </p:nvGrpSpPr>
        <p:grpSpPr bwMode="auto">
          <a:xfrm>
            <a:off x="6938963" y="5581650"/>
            <a:ext cx="2232025" cy="1263650"/>
            <a:chOff x="6660232" y="5360934"/>
            <a:chExt cx="2520280" cy="1427878"/>
          </a:xfrm>
        </p:grpSpPr>
        <p:sp>
          <p:nvSpPr>
            <p:cNvPr id="9" name="8 Rectángulo"/>
            <p:cNvSpPr/>
            <p:nvPr/>
          </p:nvSpPr>
          <p:spPr>
            <a:xfrm>
              <a:off x="6660232" y="5373491"/>
              <a:ext cx="2484430" cy="9525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ES">
                <a:solidFill>
                  <a:prstClr val="black"/>
                </a:solidFill>
              </a:endParaRPr>
            </a:p>
          </p:txBody>
        </p:sp>
        <p:pic>
          <p:nvPicPr>
            <p:cNvPr id="32774" name="Picture 2" descr="I:\SERC\SERC Presentación\logo 35cms.jpg"/>
            <p:cNvPicPr>
              <a:picLocks noChangeAspect="1" noChangeArrowheads="1"/>
            </p:cNvPicPr>
            <p:nvPr/>
          </p:nvPicPr>
          <p:blipFill>
            <a:blip r:embed="rId3"/>
            <a:srcRect t="46323" b="17680"/>
            <a:stretch>
              <a:fillRect/>
            </a:stretch>
          </p:blipFill>
          <p:spPr bwMode="auto">
            <a:xfrm>
              <a:off x="6839830" y="5373216"/>
              <a:ext cx="1685009" cy="952066"/>
            </a:xfrm>
            <a:prstGeom prst="rect">
              <a:avLst/>
            </a:prstGeom>
            <a:noFill/>
            <a:ln w="9525">
              <a:noFill/>
              <a:miter lim="800000"/>
              <a:headEnd/>
              <a:tailEnd/>
            </a:ln>
          </p:spPr>
        </p:pic>
        <p:pic>
          <p:nvPicPr>
            <p:cNvPr id="32775" name="Picture 2" descr="C:\Users\Toninho\Desktop\noname.png"/>
            <p:cNvPicPr>
              <a:picLocks noChangeAspect="1" noChangeArrowheads="1"/>
            </p:cNvPicPr>
            <p:nvPr/>
          </p:nvPicPr>
          <p:blipFill>
            <a:blip r:embed="rId4"/>
            <a:srcRect l="48216" b="18877"/>
            <a:stretch>
              <a:fillRect/>
            </a:stretch>
          </p:blipFill>
          <p:spPr bwMode="auto">
            <a:xfrm>
              <a:off x="7992802" y="5360934"/>
              <a:ext cx="1187710" cy="1427878"/>
            </a:xfrm>
            <a:prstGeom prst="rect">
              <a:avLst/>
            </a:prstGeom>
            <a:noFill/>
            <a:ln w="9525">
              <a:noFill/>
              <a:miter lim="800000"/>
              <a:headEnd/>
              <a:tailEnd/>
            </a:ln>
          </p:spPr>
        </p:pic>
      </p:grpSp>
      <p:sp>
        <p:nvSpPr>
          <p:cNvPr id="32772" name="1 CuadroTexto"/>
          <p:cNvSpPr txBox="1">
            <a:spLocks noChangeArrowheads="1"/>
          </p:cNvSpPr>
          <p:nvPr/>
        </p:nvSpPr>
        <p:spPr bwMode="auto">
          <a:xfrm>
            <a:off x="6084888" y="549275"/>
            <a:ext cx="2894012" cy="584200"/>
          </a:xfrm>
          <a:prstGeom prst="rect">
            <a:avLst/>
          </a:prstGeom>
          <a:noFill/>
          <a:ln w="9525">
            <a:noFill/>
            <a:miter lim="800000"/>
            <a:headEnd/>
            <a:tailEnd/>
          </a:ln>
        </p:spPr>
        <p:txBody>
          <a:bodyPr wrap="none">
            <a:spAutoFit/>
          </a:bodyPr>
          <a:lstStyle/>
          <a:p>
            <a:r>
              <a:rPr lang="es-ES" sz="3200" b="1">
                <a:solidFill>
                  <a:srgbClr val="C00000"/>
                </a:solidFill>
                <a:latin typeface="Calibri" pitchFamily="34" charset="0"/>
              </a:rPr>
              <a:t>Mejillones 2013</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8100" y="0"/>
            <a:ext cx="91821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33794" name="7 Grupo"/>
          <p:cNvGrpSpPr>
            <a:grpSpLocks/>
          </p:cNvGrpSpPr>
          <p:nvPr/>
        </p:nvGrpSpPr>
        <p:grpSpPr bwMode="auto">
          <a:xfrm>
            <a:off x="6938963" y="5581650"/>
            <a:ext cx="2232025" cy="1263650"/>
            <a:chOff x="6660232" y="5360934"/>
            <a:chExt cx="2520280" cy="1427878"/>
          </a:xfrm>
        </p:grpSpPr>
        <p:sp>
          <p:nvSpPr>
            <p:cNvPr id="9" name="8 Rectángulo"/>
            <p:cNvSpPr/>
            <p:nvPr/>
          </p:nvSpPr>
          <p:spPr>
            <a:xfrm>
              <a:off x="6660232" y="5373491"/>
              <a:ext cx="2484430" cy="9525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ES">
                <a:solidFill>
                  <a:prstClr val="black"/>
                </a:solidFill>
              </a:endParaRPr>
            </a:p>
          </p:txBody>
        </p:sp>
        <p:pic>
          <p:nvPicPr>
            <p:cNvPr id="33798" name="Picture 2" descr="I:\SERC\SERC Presentación\logo 35cms.jpg"/>
            <p:cNvPicPr>
              <a:picLocks noChangeAspect="1" noChangeArrowheads="1"/>
            </p:cNvPicPr>
            <p:nvPr/>
          </p:nvPicPr>
          <p:blipFill>
            <a:blip r:embed="rId2"/>
            <a:srcRect t="46323" b="17680"/>
            <a:stretch>
              <a:fillRect/>
            </a:stretch>
          </p:blipFill>
          <p:spPr bwMode="auto">
            <a:xfrm>
              <a:off x="6839830" y="5373216"/>
              <a:ext cx="1685009" cy="952066"/>
            </a:xfrm>
            <a:prstGeom prst="rect">
              <a:avLst/>
            </a:prstGeom>
            <a:noFill/>
            <a:ln w="9525">
              <a:noFill/>
              <a:miter lim="800000"/>
              <a:headEnd/>
              <a:tailEnd/>
            </a:ln>
          </p:spPr>
        </p:pic>
        <p:pic>
          <p:nvPicPr>
            <p:cNvPr id="33799" name="Picture 2" descr="C:\Users\Toninho\Desktop\noname.png"/>
            <p:cNvPicPr>
              <a:picLocks noChangeAspect="1" noChangeArrowheads="1"/>
            </p:cNvPicPr>
            <p:nvPr/>
          </p:nvPicPr>
          <p:blipFill>
            <a:blip r:embed="rId3"/>
            <a:srcRect l="48216" b="18877"/>
            <a:stretch>
              <a:fillRect/>
            </a:stretch>
          </p:blipFill>
          <p:spPr bwMode="auto">
            <a:xfrm>
              <a:off x="7992802" y="5360934"/>
              <a:ext cx="1187710" cy="1427878"/>
            </a:xfrm>
            <a:prstGeom prst="rect">
              <a:avLst/>
            </a:prstGeom>
            <a:noFill/>
            <a:ln w="9525">
              <a:noFill/>
              <a:miter lim="800000"/>
              <a:headEnd/>
              <a:tailEnd/>
            </a:ln>
          </p:spPr>
        </p:pic>
      </p:grpSp>
      <p:sp>
        <p:nvSpPr>
          <p:cNvPr id="33795" name="1 CuadroTexto"/>
          <p:cNvSpPr txBox="1">
            <a:spLocks noChangeArrowheads="1"/>
          </p:cNvSpPr>
          <p:nvPr/>
        </p:nvSpPr>
        <p:spPr bwMode="auto">
          <a:xfrm>
            <a:off x="6570663" y="404813"/>
            <a:ext cx="2249487" cy="584200"/>
          </a:xfrm>
          <a:prstGeom prst="rect">
            <a:avLst/>
          </a:prstGeom>
          <a:noFill/>
          <a:ln w="9525">
            <a:noFill/>
            <a:miter lim="800000"/>
            <a:headEnd/>
            <a:tailEnd/>
          </a:ln>
        </p:spPr>
        <p:txBody>
          <a:bodyPr wrap="none">
            <a:spAutoFit/>
          </a:bodyPr>
          <a:lstStyle/>
          <a:p>
            <a:r>
              <a:rPr lang="es-ES" sz="3200" b="1">
                <a:solidFill>
                  <a:srgbClr val="FFC000"/>
                </a:solidFill>
                <a:latin typeface="Calibri" pitchFamily="34" charset="0"/>
              </a:rPr>
              <a:t>Olmué 2014</a:t>
            </a:r>
          </a:p>
        </p:txBody>
      </p:sp>
      <p:pic>
        <p:nvPicPr>
          <p:cNvPr id="33796" name="Picture 2"/>
          <p:cNvPicPr>
            <a:picLocks noChangeAspect="1" noChangeArrowheads="1"/>
          </p:cNvPicPr>
          <p:nvPr/>
        </p:nvPicPr>
        <p:blipFill>
          <a:blip r:embed="rId4"/>
          <a:srcRect/>
          <a:stretch>
            <a:fillRect/>
          </a:stretch>
        </p:blipFill>
        <p:spPr bwMode="auto">
          <a:xfrm>
            <a:off x="46038" y="1304925"/>
            <a:ext cx="9039225" cy="3924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Marcador de fecha"/>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37E74-3A09-4A21-B2BF-80A89CFBB201}" type="datetime6">
              <a:rPr lang="es-ES"/>
              <a:pPr fontAlgn="base">
                <a:spcBef>
                  <a:spcPct val="0"/>
                </a:spcBef>
                <a:spcAft>
                  <a:spcPct val="0"/>
                </a:spcAft>
                <a:defRPr/>
              </a:pPr>
              <a:t>octubre de 2014</a:t>
            </a:fld>
            <a:endParaRPr lang="es-ES"/>
          </a:p>
        </p:txBody>
      </p:sp>
      <p:sp>
        <p:nvSpPr>
          <p:cNvPr id="16388" name="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9B72E-AC15-407C-A0E8-D35EF6293ED2}" type="slidenum">
              <a:rPr lang="es-ES"/>
              <a:pPr fontAlgn="base">
                <a:spcBef>
                  <a:spcPct val="0"/>
                </a:spcBef>
                <a:spcAft>
                  <a:spcPct val="0"/>
                </a:spcAft>
                <a:defRPr/>
              </a:pPr>
              <a:t>5</a:t>
            </a:fld>
            <a:endParaRPr lang="es-ES"/>
          </a:p>
        </p:txBody>
      </p:sp>
      <p:sp>
        <p:nvSpPr>
          <p:cNvPr id="34819" name="14 CuadroTexto"/>
          <p:cNvSpPr txBox="1">
            <a:spLocks noChangeArrowheads="1"/>
          </p:cNvSpPr>
          <p:nvPr/>
        </p:nvSpPr>
        <p:spPr bwMode="auto">
          <a:xfrm>
            <a:off x="608013" y="1341438"/>
            <a:ext cx="8643937" cy="2719387"/>
          </a:xfrm>
          <a:prstGeom prst="rect">
            <a:avLst/>
          </a:prstGeom>
          <a:noFill/>
          <a:ln w="9525">
            <a:noFill/>
            <a:miter lim="800000"/>
            <a:headEnd/>
            <a:tailEnd/>
          </a:ln>
        </p:spPr>
        <p:txBody>
          <a:bodyPr>
            <a:spAutoFit/>
          </a:bodyPr>
          <a:lstStyle/>
          <a:p>
            <a:pPr marL="457200" indent="-457200">
              <a:lnSpc>
                <a:spcPct val="200000"/>
              </a:lnSpc>
              <a:buFont typeface="Calibri" pitchFamily="34" charset="0"/>
              <a:buAutoNum type="arabicPeriod"/>
            </a:pPr>
            <a:r>
              <a:rPr lang="es-ES" sz="3000" b="1">
                <a:solidFill>
                  <a:srgbClr val="C00000"/>
                </a:solidFill>
                <a:latin typeface="Trebuchet MS" pitchFamily="34" charset="0"/>
              </a:rPr>
              <a:t>Introducción</a:t>
            </a:r>
          </a:p>
          <a:p>
            <a:pPr marL="457200" indent="-457200">
              <a:lnSpc>
                <a:spcPct val="200000"/>
              </a:lnSpc>
              <a:buFont typeface="Calibri" pitchFamily="34" charset="0"/>
              <a:buAutoNum type="arabicPeriod"/>
            </a:pPr>
            <a:r>
              <a:rPr lang="es-ES" sz="3000">
                <a:latin typeface="Trebuchet MS" pitchFamily="34" charset="0"/>
              </a:rPr>
              <a:t>Ejemplos</a:t>
            </a:r>
          </a:p>
          <a:p>
            <a:pPr marL="457200" indent="-457200">
              <a:lnSpc>
                <a:spcPct val="200000"/>
              </a:lnSpc>
              <a:buFont typeface="Calibri" pitchFamily="34" charset="0"/>
              <a:buAutoNum type="arabicPeriod"/>
            </a:pPr>
            <a:r>
              <a:rPr lang="es-ES" sz="3000">
                <a:latin typeface="Trebuchet MS" pitchFamily="34" charset="0"/>
              </a:rPr>
              <a:t>Conclusiones</a:t>
            </a:r>
          </a:p>
        </p:txBody>
      </p:sp>
      <p:sp>
        <p:nvSpPr>
          <p:cNvPr id="34820" name="25 CuadroTexto"/>
          <p:cNvSpPr txBox="1">
            <a:spLocks noChangeArrowheads="1"/>
          </p:cNvSpPr>
          <p:nvPr/>
        </p:nvSpPr>
        <p:spPr bwMode="auto">
          <a:xfrm>
            <a:off x="7358063" y="109538"/>
            <a:ext cx="1785937" cy="461962"/>
          </a:xfrm>
          <a:prstGeom prst="rect">
            <a:avLst/>
          </a:prstGeom>
          <a:noFill/>
          <a:ln w="9525">
            <a:noFill/>
            <a:miter lim="800000"/>
            <a:headEnd/>
            <a:tailEnd/>
          </a:ln>
        </p:spPr>
        <p:txBody>
          <a:bodyPr>
            <a:spAutoFit/>
          </a:bodyPr>
          <a:lstStyle/>
          <a:p>
            <a:r>
              <a:rPr lang="es-CL" sz="2400" b="1">
                <a:solidFill>
                  <a:schemeClr val="bg1"/>
                </a:solidFill>
                <a:latin typeface="Trebuchet MS" pitchFamily="34" charset="0"/>
              </a:rPr>
              <a:t>Contenido</a:t>
            </a:r>
            <a:endParaRPr lang="es-ES" sz="2400" b="1">
              <a:solidFill>
                <a:schemeClr val="bg1"/>
              </a:solidFill>
              <a:latin typeface="Trebuchet MS" pitchFamily="34" charset="0"/>
            </a:endParaRPr>
          </a:p>
        </p:txBody>
      </p:sp>
      <p:sp>
        <p:nvSpPr>
          <p:cNvPr id="34821" name="13 CuadroTexto"/>
          <p:cNvSpPr txBox="1">
            <a:spLocks noChangeArrowheads="1"/>
          </p:cNvSpPr>
          <p:nvPr/>
        </p:nvSpPr>
        <p:spPr bwMode="auto">
          <a:xfrm>
            <a:off x="263525" y="107950"/>
            <a:ext cx="1212850" cy="584200"/>
          </a:xfrm>
          <a:prstGeom prst="rect">
            <a:avLst/>
          </a:prstGeom>
          <a:noFill/>
          <a:ln w="9525">
            <a:noFill/>
            <a:miter lim="800000"/>
            <a:headEnd/>
            <a:tailEnd/>
          </a:ln>
        </p:spPr>
        <p:txBody>
          <a:bodyPr wrap="none">
            <a:spAutoFit/>
          </a:bodyPr>
          <a:lstStyle/>
          <a:p>
            <a:r>
              <a:rPr lang="es-CL" sz="3200" b="1">
                <a:latin typeface="Calibri" pitchFamily="34" charset="0"/>
              </a:rPr>
              <a:t>Indice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35842" name="2 CuadroTexto"/>
          <p:cNvSpPr txBox="1">
            <a:spLocks noChangeArrowheads="1"/>
          </p:cNvSpPr>
          <p:nvPr/>
        </p:nvSpPr>
        <p:spPr bwMode="auto">
          <a:xfrm>
            <a:off x="611188" y="1052513"/>
            <a:ext cx="4614862" cy="523875"/>
          </a:xfrm>
          <a:prstGeom prst="rect">
            <a:avLst/>
          </a:prstGeom>
          <a:noFill/>
          <a:ln w="9525">
            <a:noFill/>
            <a:miter lim="800000"/>
            <a:headEnd/>
            <a:tailEnd/>
          </a:ln>
        </p:spPr>
        <p:txBody>
          <a:bodyPr wrap="none">
            <a:spAutoFit/>
          </a:bodyPr>
          <a:lstStyle/>
          <a:p>
            <a:r>
              <a:rPr lang="es-CL" sz="2800" b="1">
                <a:latin typeface="Verdana" pitchFamily="34" charset="0"/>
              </a:rPr>
              <a:t>Invitación de Conicyt:</a:t>
            </a:r>
          </a:p>
        </p:txBody>
      </p:sp>
      <p:sp>
        <p:nvSpPr>
          <p:cNvPr id="35843" name="3 CuadroTexto"/>
          <p:cNvSpPr txBox="1">
            <a:spLocks noChangeArrowheads="1"/>
          </p:cNvSpPr>
          <p:nvPr/>
        </p:nvSpPr>
        <p:spPr bwMode="auto">
          <a:xfrm>
            <a:off x="395288" y="2133600"/>
            <a:ext cx="8280400" cy="3046413"/>
          </a:xfrm>
          <a:prstGeom prst="rect">
            <a:avLst/>
          </a:prstGeom>
          <a:noFill/>
          <a:ln w="9525">
            <a:noFill/>
            <a:miter lim="800000"/>
            <a:headEnd/>
            <a:tailEnd/>
          </a:ln>
        </p:spPr>
        <p:txBody>
          <a:bodyPr>
            <a:spAutoFit/>
          </a:bodyPr>
          <a:lstStyle/>
          <a:p>
            <a:pPr algn="just"/>
            <a:r>
              <a:rPr lang="es-ES" sz="2400">
                <a:latin typeface="Verdana" pitchFamily="34" charset="0"/>
              </a:rPr>
              <a:t>Se requiere construir una base sólida de conocimiento en torno a la energía solar que </a:t>
            </a:r>
            <a:r>
              <a:rPr lang="es-ES" sz="2400" b="1">
                <a:solidFill>
                  <a:srgbClr val="C00000"/>
                </a:solidFill>
                <a:latin typeface="Verdana" pitchFamily="34" charset="0"/>
              </a:rPr>
              <a:t>potencie las condiciones excepcionales de la zona norte de nuestro país </a:t>
            </a:r>
            <a:r>
              <a:rPr lang="es-ES" sz="2400">
                <a:latin typeface="Verdana" pitchFamily="34" charset="0"/>
              </a:rPr>
              <a:t>en este tema, a través de la investigación en los desafíos científicos, técnicos y económicos, y las </a:t>
            </a:r>
            <a:r>
              <a:rPr lang="es-ES" sz="2400" b="1">
                <a:solidFill>
                  <a:srgbClr val="C00000"/>
                </a:solidFill>
                <a:latin typeface="Verdana" pitchFamily="34" charset="0"/>
              </a:rPr>
              <a:t>oportunidades</a:t>
            </a:r>
            <a:r>
              <a:rPr lang="es-ES" sz="2400">
                <a:latin typeface="Verdana" pitchFamily="34" charset="0"/>
              </a:rPr>
              <a:t> que ofrece la tecnología solar para la </a:t>
            </a:r>
            <a:r>
              <a:rPr lang="es-ES" sz="2400" b="1">
                <a:solidFill>
                  <a:srgbClr val="C00000"/>
                </a:solidFill>
                <a:latin typeface="Verdana" pitchFamily="34" charset="0"/>
              </a:rPr>
              <a:t>matriz energética nacional. </a:t>
            </a:r>
            <a:endParaRPr lang="es-CL" sz="2400" b="1">
              <a:solidFill>
                <a:srgbClr val="C00000"/>
              </a:solidFill>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36866" name="Rectangle 1"/>
          <p:cNvSpPr>
            <a:spLocks noChangeArrowheads="1"/>
          </p:cNvSpPr>
          <p:nvPr/>
        </p:nvSpPr>
        <p:spPr bwMode="auto">
          <a:xfrm>
            <a:off x="323850" y="1660525"/>
            <a:ext cx="8640763" cy="4524375"/>
          </a:xfrm>
          <a:prstGeom prst="rect">
            <a:avLst/>
          </a:prstGeom>
          <a:noFill/>
          <a:ln w="9525">
            <a:noFill/>
            <a:miter lim="800000"/>
            <a:headEnd/>
            <a:tailEnd/>
          </a:ln>
        </p:spPr>
        <p:txBody>
          <a:bodyPr anchor="ctr">
            <a:spAutoFit/>
          </a:bodyPr>
          <a:lstStyle/>
          <a:p>
            <a:pPr algn="just"/>
            <a:r>
              <a:rPr lang="es-ES" sz="2400">
                <a:latin typeface="Verdana" pitchFamily="34" charset="0"/>
              </a:rPr>
              <a:t>Para una penetración rentable de energía solar a gran escala solar en el norte de Chile, es necesario crear nuevo conocimiento tanto en relación con los condicionamientos locales mencionados, como a los problemas no resueltos a nivel mundial en términos de desarrollo de la energía solar. </a:t>
            </a:r>
          </a:p>
          <a:p>
            <a:pPr algn="just"/>
            <a:endParaRPr lang="es-ES" sz="2400">
              <a:latin typeface="Verdana" pitchFamily="34" charset="0"/>
            </a:endParaRPr>
          </a:p>
          <a:p>
            <a:pPr algn="just"/>
            <a:r>
              <a:rPr lang="es-ES" sz="2400">
                <a:latin typeface="Verdana" pitchFamily="34" charset="0"/>
              </a:rPr>
              <a:t>Este nuevo conocimiento sería una contribución a la comunidad científica internacional y, además, </a:t>
            </a:r>
            <a:r>
              <a:rPr lang="es-ES" sz="2400" b="1">
                <a:solidFill>
                  <a:srgbClr val="C00000"/>
                </a:solidFill>
                <a:latin typeface="Verdana" pitchFamily="34" charset="0"/>
              </a:rPr>
              <a:t>a los esfuerzos de la política pública nacional por integrar este recurso en la matriz energética nacional. </a:t>
            </a:r>
          </a:p>
        </p:txBody>
      </p:sp>
      <p:sp>
        <p:nvSpPr>
          <p:cNvPr id="36867" name="3 Rectángulo"/>
          <p:cNvSpPr>
            <a:spLocks noChangeArrowheads="1"/>
          </p:cNvSpPr>
          <p:nvPr/>
        </p:nvSpPr>
        <p:spPr bwMode="auto">
          <a:xfrm>
            <a:off x="684213" y="1052513"/>
            <a:ext cx="4406900" cy="523875"/>
          </a:xfrm>
          <a:prstGeom prst="rect">
            <a:avLst/>
          </a:prstGeom>
          <a:noFill/>
          <a:ln w="9525">
            <a:noFill/>
            <a:miter lim="800000"/>
            <a:headEnd/>
            <a:tailEnd/>
          </a:ln>
        </p:spPr>
        <p:txBody>
          <a:bodyPr wrap="none">
            <a:spAutoFit/>
          </a:bodyPr>
          <a:lstStyle/>
          <a:p>
            <a:pPr algn="just"/>
            <a:r>
              <a:rPr lang="es-CL" sz="2800" b="1">
                <a:latin typeface="Verdana" pitchFamily="34" charset="0"/>
              </a:rPr>
              <a:t>Hipótesis de trabajo: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7 CuadroTexto"/>
          <p:cNvSpPr txBox="1">
            <a:spLocks noChangeArrowheads="1"/>
          </p:cNvSpPr>
          <p:nvPr/>
        </p:nvSpPr>
        <p:spPr bwMode="auto">
          <a:xfrm>
            <a:off x="592138" y="476250"/>
            <a:ext cx="6427787" cy="292100"/>
          </a:xfrm>
          <a:prstGeom prst="rect">
            <a:avLst/>
          </a:prstGeom>
          <a:noFill/>
          <a:ln w="9525">
            <a:noFill/>
            <a:miter lim="800000"/>
            <a:headEnd/>
            <a:tailEnd/>
          </a:ln>
        </p:spPr>
        <p:txBody>
          <a:bodyPr>
            <a:spAutoFit/>
          </a:bodyPr>
          <a:lstStyle/>
          <a:p>
            <a:r>
              <a:rPr lang="es-CL" sz="1300">
                <a:solidFill>
                  <a:schemeClr val="bg1"/>
                </a:solidFill>
              </a:rPr>
              <a:t>Titulo Presentación</a:t>
            </a:r>
            <a:endParaRPr lang="es-ES" sz="1300">
              <a:solidFill>
                <a:schemeClr val="bg1"/>
              </a:solidFill>
            </a:endParaRPr>
          </a:p>
        </p:txBody>
      </p:sp>
      <p:sp>
        <p:nvSpPr>
          <p:cNvPr id="37890" name="2 CuadroTexto"/>
          <p:cNvSpPr txBox="1">
            <a:spLocks noChangeArrowheads="1"/>
          </p:cNvSpPr>
          <p:nvPr/>
        </p:nvSpPr>
        <p:spPr bwMode="auto">
          <a:xfrm>
            <a:off x="539750" y="1052513"/>
            <a:ext cx="6834188" cy="523875"/>
          </a:xfrm>
          <a:prstGeom prst="rect">
            <a:avLst/>
          </a:prstGeom>
          <a:noFill/>
          <a:ln w="9525">
            <a:noFill/>
            <a:miter lim="800000"/>
            <a:headEnd/>
            <a:tailEnd/>
          </a:ln>
        </p:spPr>
        <p:txBody>
          <a:bodyPr wrap="none">
            <a:spAutoFit/>
          </a:bodyPr>
          <a:lstStyle/>
          <a:p>
            <a:r>
              <a:rPr lang="es-CL" sz="2800" b="1">
                <a:latin typeface="Verdana" pitchFamily="34" charset="0"/>
              </a:rPr>
              <a:t>Objetivo Principal de SERC Chile:</a:t>
            </a:r>
          </a:p>
        </p:txBody>
      </p:sp>
      <p:sp>
        <p:nvSpPr>
          <p:cNvPr id="37891" name="3 CuadroTexto"/>
          <p:cNvSpPr txBox="1">
            <a:spLocks noChangeArrowheads="1"/>
          </p:cNvSpPr>
          <p:nvPr/>
        </p:nvSpPr>
        <p:spPr bwMode="auto">
          <a:xfrm>
            <a:off x="323850" y="2060575"/>
            <a:ext cx="8424863" cy="3108325"/>
          </a:xfrm>
          <a:prstGeom prst="rect">
            <a:avLst/>
          </a:prstGeom>
          <a:noFill/>
          <a:ln w="9525">
            <a:noFill/>
            <a:miter lim="800000"/>
            <a:headEnd/>
            <a:tailEnd/>
          </a:ln>
        </p:spPr>
        <p:txBody>
          <a:bodyPr>
            <a:spAutoFit/>
          </a:bodyPr>
          <a:lstStyle/>
          <a:p>
            <a:pPr algn="just"/>
            <a:r>
              <a:rPr lang="en-US" sz="2800">
                <a:latin typeface="Calibri" pitchFamily="34" charset="0"/>
              </a:rPr>
              <a:t>Estudiar bajo una perspectiva </a:t>
            </a:r>
            <a:r>
              <a:rPr lang="en-US" sz="2800" b="1">
                <a:solidFill>
                  <a:srgbClr val="C00000"/>
                </a:solidFill>
                <a:latin typeface="Calibri" pitchFamily="34" charset="0"/>
              </a:rPr>
              <a:t>multi/inter-disciplinaria</a:t>
            </a:r>
            <a:r>
              <a:rPr lang="en-US" sz="2800">
                <a:latin typeface="Calibri" pitchFamily="34" charset="0"/>
              </a:rPr>
              <a:t>, las diferentes barreras científicas, técnicas, y </a:t>
            </a:r>
            <a:r>
              <a:rPr lang="en-US" sz="2800" b="1">
                <a:solidFill>
                  <a:srgbClr val="C00000"/>
                </a:solidFill>
                <a:latin typeface="Calibri" pitchFamily="34" charset="0"/>
              </a:rPr>
              <a:t>regulatorias</a:t>
            </a:r>
            <a:r>
              <a:rPr lang="en-US" sz="2800">
                <a:solidFill>
                  <a:srgbClr val="C00000"/>
                </a:solidFill>
                <a:latin typeface="Calibri" pitchFamily="34" charset="0"/>
              </a:rPr>
              <a:t> </a:t>
            </a:r>
            <a:r>
              <a:rPr lang="en-US" sz="2800">
                <a:latin typeface="Calibri" pitchFamily="34" charset="0"/>
              </a:rPr>
              <a:t>que limitan la utilización masiva de la energía solar, de manera de proponer </a:t>
            </a:r>
            <a:r>
              <a:rPr lang="en-US" sz="2800" b="1">
                <a:solidFill>
                  <a:srgbClr val="C00000"/>
                </a:solidFill>
                <a:latin typeface="Calibri" pitchFamily="34" charset="0"/>
              </a:rPr>
              <a:t>soluciones</a:t>
            </a:r>
            <a:r>
              <a:rPr lang="en-US" sz="2800">
                <a:solidFill>
                  <a:srgbClr val="C00000"/>
                </a:solidFill>
                <a:latin typeface="Calibri" pitchFamily="34" charset="0"/>
              </a:rPr>
              <a:t> </a:t>
            </a:r>
            <a:r>
              <a:rPr lang="en-US" sz="2800">
                <a:latin typeface="Calibri" pitchFamily="34" charset="0"/>
              </a:rPr>
              <a:t>viables y costo efectivas que </a:t>
            </a:r>
            <a:r>
              <a:rPr lang="en-US" sz="2800" b="1">
                <a:solidFill>
                  <a:srgbClr val="C00000"/>
                </a:solidFill>
                <a:latin typeface="Calibri" pitchFamily="34" charset="0"/>
              </a:rPr>
              <a:t>incentiven</a:t>
            </a:r>
            <a:r>
              <a:rPr lang="en-US" sz="2800">
                <a:solidFill>
                  <a:srgbClr val="C00000"/>
                </a:solidFill>
                <a:latin typeface="Calibri" pitchFamily="34" charset="0"/>
              </a:rPr>
              <a:t> </a:t>
            </a:r>
            <a:r>
              <a:rPr lang="en-US" sz="2800">
                <a:latin typeface="Calibri" pitchFamily="34" charset="0"/>
              </a:rPr>
              <a:t>el uso a gran escala de este abundante recurso energético renovable disponible en el Norte de Chile.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a:stretch>
            <a:fillRect/>
          </a:stretch>
        </p:blipFill>
        <p:spPr bwMode="auto">
          <a:xfrm>
            <a:off x="4456113" y="1419225"/>
            <a:ext cx="4302125" cy="5405438"/>
          </a:xfrm>
          <a:prstGeom prst="rect">
            <a:avLst/>
          </a:prstGeom>
          <a:ln>
            <a:noFill/>
          </a:ln>
          <a:effectLst>
            <a:outerShdw blurRad="292100" dist="139700" dir="2700000" algn="tl" rotWithShape="0">
              <a:srgbClr val="333333">
                <a:alpha val="65000"/>
              </a:srgbClr>
            </a:outerShdw>
          </a:effectLst>
        </p:spPr>
      </p:pic>
      <p:sp>
        <p:nvSpPr>
          <p:cNvPr id="38914" name="Title 1"/>
          <p:cNvSpPr>
            <a:spLocks noGrp="1"/>
          </p:cNvSpPr>
          <p:nvPr>
            <p:ph type="title"/>
          </p:nvPr>
        </p:nvSpPr>
        <p:spPr>
          <a:xfrm>
            <a:off x="107950" y="-234950"/>
            <a:ext cx="8229600" cy="1143000"/>
          </a:xfrm>
        </p:spPr>
        <p:txBody>
          <a:bodyPr/>
          <a:lstStyle/>
          <a:p>
            <a:pPr algn="l"/>
            <a:r>
              <a:rPr lang="en-US" sz="3600" smtClean="0"/>
              <a:t>El recurso solar de Chile</a:t>
            </a:r>
          </a:p>
        </p:txBody>
      </p:sp>
      <p:pic>
        <p:nvPicPr>
          <p:cNvPr id="38915" name="Content Placeholder 4"/>
          <p:cNvPicPr>
            <a:picLocks noGrp="1" noChangeAspect="1"/>
          </p:cNvPicPr>
          <p:nvPr>
            <p:ph idx="1"/>
          </p:nvPr>
        </p:nvPicPr>
        <p:blipFill>
          <a:blip r:embed="rId4"/>
          <a:srcRect/>
          <a:stretch>
            <a:fillRect/>
          </a:stretch>
        </p:blipFill>
        <p:spPr>
          <a:xfrm>
            <a:off x="228600" y="1104900"/>
            <a:ext cx="3962400" cy="5554663"/>
          </a:xfrm>
        </p:spPr>
      </p:pic>
      <p:sp>
        <p:nvSpPr>
          <p:cNvPr id="38916" name="TextBox 13"/>
          <p:cNvSpPr txBox="1">
            <a:spLocks noChangeArrowheads="1"/>
          </p:cNvSpPr>
          <p:nvPr/>
        </p:nvSpPr>
        <p:spPr bwMode="auto">
          <a:xfrm rot="-1140420">
            <a:off x="1243013" y="3289300"/>
            <a:ext cx="2276475" cy="584200"/>
          </a:xfrm>
          <a:prstGeom prst="rect">
            <a:avLst/>
          </a:prstGeom>
          <a:noFill/>
          <a:ln w="9525">
            <a:noFill/>
            <a:miter lim="800000"/>
            <a:headEnd/>
            <a:tailEnd/>
          </a:ln>
        </p:spPr>
        <p:txBody>
          <a:bodyPr>
            <a:spAutoFit/>
          </a:bodyPr>
          <a:lstStyle/>
          <a:p>
            <a:r>
              <a:rPr lang="en-US" sz="1600" i="1">
                <a:solidFill>
                  <a:srgbClr val="000000"/>
                </a:solidFill>
                <a:latin typeface="Calibri" pitchFamily="34" charset="0"/>
              </a:rPr>
              <a:t>Atacama Desert</a:t>
            </a:r>
          </a:p>
          <a:p>
            <a:r>
              <a:rPr lang="en-US" sz="1600" i="1">
                <a:solidFill>
                  <a:srgbClr val="000000"/>
                </a:solidFill>
                <a:latin typeface="Calibri" pitchFamily="34" charset="0"/>
              </a:rPr>
              <a:t>~105,000 km</a:t>
            </a:r>
            <a:r>
              <a:rPr lang="en-US" sz="1600" i="1" baseline="30000">
                <a:solidFill>
                  <a:srgbClr val="000000"/>
                </a:solidFill>
                <a:latin typeface="Calibri" pitchFamily="34" charset="0"/>
              </a:rPr>
              <a:t>2</a:t>
            </a:r>
          </a:p>
        </p:txBody>
      </p:sp>
      <p:sp>
        <p:nvSpPr>
          <p:cNvPr id="38917" name="38 CuadroTexto"/>
          <p:cNvSpPr txBox="1">
            <a:spLocks noChangeArrowheads="1"/>
          </p:cNvSpPr>
          <p:nvPr/>
        </p:nvSpPr>
        <p:spPr bwMode="auto">
          <a:xfrm>
            <a:off x="7026275" y="1905000"/>
            <a:ext cx="1738313" cy="646113"/>
          </a:xfrm>
          <a:prstGeom prst="rect">
            <a:avLst/>
          </a:prstGeom>
          <a:solidFill>
            <a:schemeClr val="bg1"/>
          </a:solidFill>
          <a:ln w="9525">
            <a:noFill/>
            <a:miter lim="800000"/>
            <a:headEnd/>
            <a:tailEnd/>
          </a:ln>
        </p:spPr>
        <p:txBody>
          <a:bodyPr>
            <a:spAutoFit/>
          </a:bodyPr>
          <a:lstStyle/>
          <a:p>
            <a:r>
              <a:rPr lang="es-CL" sz="1200" b="1" i="1">
                <a:solidFill>
                  <a:srgbClr val="FF0000"/>
                </a:solidFill>
              </a:rPr>
              <a:t>Capacity: 4.6 GW  Load:       15.4 TWh</a:t>
            </a:r>
          </a:p>
          <a:p>
            <a:endParaRPr lang="es-CL" sz="1200">
              <a:solidFill>
                <a:srgbClr val="FF0000"/>
              </a:solidFill>
            </a:endParaRPr>
          </a:p>
        </p:txBody>
      </p:sp>
      <p:sp>
        <p:nvSpPr>
          <p:cNvPr id="38918" name="39 CuadroTexto"/>
          <p:cNvSpPr txBox="1">
            <a:spLocks noChangeArrowheads="1"/>
          </p:cNvSpPr>
          <p:nvPr/>
        </p:nvSpPr>
        <p:spPr bwMode="auto">
          <a:xfrm>
            <a:off x="7091363" y="5346700"/>
            <a:ext cx="1608137" cy="461963"/>
          </a:xfrm>
          <a:prstGeom prst="rect">
            <a:avLst/>
          </a:prstGeom>
          <a:solidFill>
            <a:schemeClr val="bg1"/>
          </a:solidFill>
          <a:ln w="9525">
            <a:noFill/>
            <a:miter lim="800000"/>
            <a:headEnd/>
            <a:tailEnd/>
          </a:ln>
        </p:spPr>
        <p:txBody>
          <a:bodyPr>
            <a:spAutoFit/>
          </a:bodyPr>
          <a:lstStyle/>
          <a:p>
            <a:r>
              <a:rPr lang="es-CL" sz="1600" b="1">
                <a:solidFill>
                  <a:srgbClr val="FF0000"/>
                </a:solidFill>
              </a:rPr>
              <a:t>  </a:t>
            </a:r>
            <a:r>
              <a:rPr lang="es-CL" sz="1200" b="1">
                <a:solidFill>
                  <a:srgbClr val="FF0000"/>
                </a:solidFill>
              </a:rPr>
              <a:t>50  MW</a:t>
            </a:r>
          </a:p>
          <a:p>
            <a:endParaRPr lang="es-CL" sz="800">
              <a:solidFill>
                <a:srgbClr val="FF0000"/>
              </a:solidFill>
            </a:endParaRPr>
          </a:p>
        </p:txBody>
      </p:sp>
      <p:sp>
        <p:nvSpPr>
          <p:cNvPr id="38919" name="40 CuadroTexto"/>
          <p:cNvSpPr txBox="1">
            <a:spLocks noChangeArrowheads="1"/>
          </p:cNvSpPr>
          <p:nvPr/>
        </p:nvSpPr>
        <p:spPr bwMode="auto">
          <a:xfrm>
            <a:off x="7053263" y="6165850"/>
            <a:ext cx="1646237" cy="431800"/>
          </a:xfrm>
          <a:prstGeom prst="rect">
            <a:avLst/>
          </a:prstGeom>
          <a:solidFill>
            <a:schemeClr val="bg1"/>
          </a:solidFill>
          <a:ln w="9525">
            <a:noFill/>
            <a:miter lim="800000"/>
            <a:headEnd/>
            <a:tailEnd/>
          </a:ln>
        </p:spPr>
        <p:txBody>
          <a:bodyPr>
            <a:spAutoFit/>
          </a:bodyPr>
          <a:lstStyle/>
          <a:p>
            <a:r>
              <a:rPr lang="es-CL" sz="1400" b="1">
                <a:solidFill>
                  <a:srgbClr val="FF0000"/>
                </a:solidFill>
              </a:rPr>
              <a:t>   </a:t>
            </a:r>
            <a:r>
              <a:rPr lang="es-CL" sz="1200" b="1">
                <a:solidFill>
                  <a:srgbClr val="FF0000"/>
                </a:solidFill>
              </a:rPr>
              <a:t>99  MW</a:t>
            </a:r>
          </a:p>
          <a:p>
            <a:endParaRPr lang="es-CL" sz="800">
              <a:solidFill>
                <a:srgbClr val="FF0000"/>
              </a:solidFill>
            </a:endParaRPr>
          </a:p>
        </p:txBody>
      </p:sp>
      <p:pic>
        <p:nvPicPr>
          <p:cNvPr id="38920" name="Picture 3"/>
          <p:cNvPicPr>
            <a:picLocks noChangeAspect="1"/>
          </p:cNvPicPr>
          <p:nvPr/>
        </p:nvPicPr>
        <p:blipFill>
          <a:blip r:embed="rId5"/>
          <a:srcRect/>
          <a:stretch>
            <a:fillRect/>
          </a:stretch>
        </p:blipFill>
        <p:spPr bwMode="auto">
          <a:xfrm>
            <a:off x="4068763" y="1533525"/>
            <a:ext cx="322262" cy="5237163"/>
          </a:xfrm>
          <a:prstGeom prst="rect">
            <a:avLst/>
          </a:prstGeom>
          <a:noFill/>
          <a:ln w="9525">
            <a:noFill/>
            <a:miter lim="800000"/>
            <a:headEnd/>
            <a:tailEnd/>
          </a:ln>
        </p:spPr>
      </p:pic>
      <p:pic>
        <p:nvPicPr>
          <p:cNvPr id="23" name="Picture 22"/>
          <p:cNvPicPr>
            <a:picLocks noChangeAspect="1"/>
          </p:cNvPicPr>
          <p:nvPr/>
        </p:nvPicPr>
        <p:blipFill>
          <a:blip r:embed="rId6"/>
          <a:srcRect r="21262"/>
          <a:stretch>
            <a:fillRect/>
          </a:stretch>
        </p:blipFill>
        <p:spPr bwMode="auto">
          <a:xfrm>
            <a:off x="4095750" y="1349375"/>
            <a:ext cx="1314450" cy="2554288"/>
          </a:xfrm>
          <a:prstGeom prst="rect">
            <a:avLst/>
          </a:prstGeom>
          <a:noFill/>
          <a:ln w="9525">
            <a:noFill/>
            <a:miter lim="800000"/>
            <a:headEnd/>
            <a:tailEnd/>
          </a:ln>
        </p:spPr>
      </p:pic>
      <p:graphicFrame>
        <p:nvGraphicFramePr>
          <p:cNvPr id="24" name="Table 23"/>
          <p:cNvGraphicFramePr>
            <a:graphicFrameLocks noGrp="1"/>
          </p:cNvGraphicFramePr>
          <p:nvPr/>
        </p:nvGraphicFramePr>
        <p:xfrm>
          <a:off x="304800" y="4868863"/>
          <a:ext cx="4267200" cy="1338262"/>
        </p:xfrm>
        <a:graphic>
          <a:graphicData uri="http://schemas.openxmlformats.org/drawingml/2006/table">
            <a:tbl>
              <a:tblPr firstRow="1" firstCol="1" bandRow="1">
                <a:tableStyleId>{5C22544A-7EE6-4342-B048-85BDC9FD1C3A}</a:tableStyleId>
              </a:tblPr>
              <a:tblGrid>
                <a:gridCol w="694475"/>
                <a:gridCol w="842235"/>
                <a:gridCol w="963702"/>
                <a:gridCol w="952785"/>
                <a:gridCol w="814003"/>
              </a:tblGrid>
              <a:tr h="693422">
                <a:tc>
                  <a:txBody>
                    <a:bodyPr/>
                    <a:lstStyle/>
                    <a:p>
                      <a:pPr marL="0" marR="0" algn="ctr">
                        <a:spcBef>
                          <a:spcPts val="0"/>
                        </a:spcBef>
                        <a:spcAft>
                          <a:spcPts val="0"/>
                        </a:spcAft>
                      </a:pPr>
                      <a:endParaRPr lang="en-US" sz="900" dirty="0" smtClean="0">
                        <a:effectLst/>
                      </a:endParaRPr>
                    </a:p>
                    <a:p>
                      <a:pPr marL="0" marR="0" algn="ctr">
                        <a:spcBef>
                          <a:spcPts val="0"/>
                        </a:spcBef>
                        <a:spcAft>
                          <a:spcPts val="0"/>
                        </a:spcAft>
                      </a:pPr>
                      <a:r>
                        <a:rPr lang="en-US" sz="900" dirty="0" smtClean="0">
                          <a:effectLst/>
                        </a:rPr>
                        <a:t>Station</a:t>
                      </a:r>
                      <a:endParaRPr lang="en-US" sz="1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endParaRPr lang="en-US" sz="900" dirty="0" smtClean="0">
                        <a:effectLst/>
                      </a:endParaRPr>
                    </a:p>
                    <a:p>
                      <a:pPr marL="0" marR="0" algn="ctr">
                        <a:spcBef>
                          <a:spcPts val="0"/>
                        </a:spcBef>
                        <a:spcAft>
                          <a:spcPts val="0"/>
                        </a:spcAft>
                      </a:pPr>
                      <a:r>
                        <a:rPr lang="en-US" sz="900" dirty="0" smtClean="0">
                          <a:effectLst/>
                        </a:rPr>
                        <a:t>Horizontal </a:t>
                      </a:r>
                    </a:p>
                    <a:p>
                      <a:pPr marL="0" marR="0" algn="ctr">
                        <a:spcBef>
                          <a:spcPts val="0"/>
                        </a:spcBef>
                        <a:spcAft>
                          <a:spcPts val="0"/>
                        </a:spcAft>
                      </a:pPr>
                      <a:endParaRPr lang="en-US" sz="1000" dirty="0">
                        <a:effectLst/>
                      </a:endParaRPr>
                    </a:p>
                    <a:p>
                      <a:pPr marL="0" marR="0" algn="ctr">
                        <a:spcBef>
                          <a:spcPts val="0"/>
                        </a:spcBef>
                        <a:spcAft>
                          <a:spcPts val="0"/>
                        </a:spcAft>
                      </a:pPr>
                      <a:r>
                        <a:rPr lang="en-US" sz="900" dirty="0">
                          <a:effectLst/>
                        </a:rPr>
                        <a:t>(kWh/m</a:t>
                      </a:r>
                      <a:r>
                        <a:rPr lang="en-US" sz="900" baseline="30000" dirty="0">
                          <a:effectLst/>
                        </a:rPr>
                        <a:t>2</a:t>
                      </a:r>
                      <a:r>
                        <a:rPr lang="en-US" sz="900" dirty="0">
                          <a:effectLst/>
                        </a:rPr>
                        <a:t>/</a:t>
                      </a:r>
                      <a:r>
                        <a:rPr lang="en-US" sz="900" dirty="0" err="1">
                          <a:effectLst/>
                        </a:rPr>
                        <a:t>yr</a:t>
                      </a:r>
                      <a:r>
                        <a:rPr lang="en-US" sz="900" dirty="0">
                          <a:effectLst/>
                        </a:rPr>
                        <a:t>)</a:t>
                      </a:r>
                      <a:endParaRPr lang="en-US" sz="1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endParaRPr lang="en-US" sz="900" dirty="0" smtClean="0">
                        <a:effectLst/>
                      </a:endParaRPr>
                    </a:p>
                    <a:p>
                      <a:pPr marL="0" marR="0" algn="ctr">
                        <a:spcBef>
                          <a:spcPts val="0"/>
                        </a:spcBef>
                        <a:spcAft>
                          <a:spcPts val="0"/>
                        </a:spcAft>
                      </a:pPr>
                      <a:r>
                        <a:rPr lang="en-US" sz="900" dirty="0" smtClean="0">
                          <a:effectLst/>
                        </a:rPr>
                        <a:t>Latitude </a:t>
                      </a:r>
                      <a:r>
                        <a:rPr lang="en-US" sz="900" dirty="0">
                          <a:effectLst/>
                        </a:rPr>
                        <a:t>Tilt </a:t>
                      </a:r>
                      <a:endParaRPr lang="en-US" sz="900" dirty="0" smtClean="0">
                        <a:effectLst/>
                      </a:endParaRPr>
                    </a:p>
                    <a:p>
                      <a:pPr marL="0" marR="0" algn="ctr">
                        <a:spcBef>
                          <a:spcPts val="0"/>
                        </a:spcBef>
                        <a:spcAft>
                          <a:spcPts val="0"/>
                        </a:spcAft>
                      </a:pPr>
                      <a:endParaRPr lang="en-US" sz="1000" dirty="0">
                        <a:effectLst/>
                      </a:endParaRPr>
                    </a:p>
                    <a:p>
                      <a:pPr marL="0" marR="0" algn="ctr">
                        <a:spcBef>
                          <a:spcPts val="0"/>
                        </a:spcBef>
                        <a:spcAft>
                          <a:spcPts val="0"/>
                        </a:spcAft>
                      </a:pPr>
                      <a:r>
                        <a:rPr lang="en-US" sz="900" dirty="0">
                          <a:effectLst/>
                        </a:rPr>
                        <a:t>(kWh/ m</a:t>
                      </a:r>
                      <a:r>
                        <a:rPr lang="en-US" sz="900" baseline="30000" dirty="0">
                          <a:effectLst/>
                        </a:rPr>
                        <a:t>2</a:t>
                      </a:r>
                      <a:r>
                        <a:rPr lang="en-US" sz="900" dirty="0">
                          <a:effectLst/>
                        </a:rPr>
                        <a:t>/</a:t>
                      </a:r>
                      <a:r>
                        <a:rPr lang="en-US" sz="900" dirty="0" err="1">
                          <a:effectLst/>
                        </a:rPr>
                        <a:t>yr</a:t>
                      </a:r>
                      <a:r>
                        <a:rPr lang="en-US" sz="900" dirty="0">
                          <a:effectLst/>
                        </a:rPr>
                        <a:t>)</a:t>
                      </a:r>
                      <a:endParaRPr lang="en-US" sz="1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1-Axis Tracking, 0</a:t>
                      </a:r>
                      <a:r>
                        <a:rPr lang="en-US" sz="900" baseline="30000">
                          <a:effectLst/>
                        </a:rPr>
                        <a:t>o </a:t>
                      </a:r>
                      <a:r>
                        <a:rPr lang="en-US" sz="900">
                          <a:effectLst/>
                        </a:rPr>
                        <a:t>Tilt</a:t>
                      </a:r>
                      <a:endParaRPr lang="en-US" sz="1000">
                        <a:effectLst/>
                      </a:endParaRPr>
                    </a:p>
                    <a:p>
                      <a:pPr marL="0" marR="0" algn="ctr">
                        <a:spcBef>
                          <a:spcPts val="0"/>
                        </a:spcBef>
                        <a:spcAft>
                          <a:spcPts val="0"/>
                        </a:spcAft>
                      </a:pPr>
                      <a:r>
                        <a:rPr lang="en-US" sz="900">
                          <a:effectLst/>
                        </a:rPr>
                        <a:t>(kWh/ m</a:t>
                      </a:r>
                      <a:r>
                        <a:rPr lang="en-US" sz="900" baseline="30000">
                          <a:effectLst/>
                        </a:rPr>
                        <a:t>2</a:t>
                      </a:r>
                      <a:r>
                        <a:rPr lang="en-US" sz="900">
                          <a:effectLst/>
                        </a:rPr>
                        <a:t>/yr)</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1-Axis Tracking,20</a:t>
                      </a:r>
                      <a:r>
                        <a:rPr lang="en-US" sz="900" baseline="30000">
                          <a:effectLst/>
                        </a:rPr>
                        <a:t>o </a:t>
                      </a:r>
                      <a:r>
                        <a:rPr lang="en-US" sz="900">
                          <a:effectLst/>
                        </a:rPr>
                        <a:t>Tilt</a:t>
                      </a:r>
                      <a:endParaRPr lang="en-US" sz="1000">
                        <a:effectLst/>
                      </a:endParaRPr>
                    </a:p>
                    <a:p>
                      <a:pPr marL="0" marR="0" algn="ctr">
                        <a:spcBef>
                          <a:spcPts val="0"/>
                        </a:spcBef>
                        <a:spcAft>
                          <a:spcPts val="0"/>
                        </a:spcAft>
                      </a:pPr>
                      <a:r>
                        <a:rPr lang="en-US" sz="900">
                          <a:effectLst/>
                        </a:rPr>
                        <a:t>(kWh/ m</a:t>
                      </a:r>
                      <a:r>
                        <a:rPr lang="en-US" sz="900" baseline="30000">
                          <a:effectLst/>
                        </a:rPr>
                        <a:t>2</a:t>
                      </a:r>
                      <a:r>
                        <a:rPr lang="en-US" sz="900">
                          <a:effectLst/>
                        </a:rPr>
                        <a:t>/yr)</a:t>
                      </a:r>
                      <a:endParaRPr lang="en-US" sz="1000">
                        <a:effectLst/>
                        <a:latin typeface="Times New Roman" panose="02020603050405020304" pitchFamily="18" charset="0"/>
                        <a:ea typeface="SimSun" panose="02010600030101010101" pitchFamily="2" charset="-122"/>
                      </a:endParaRPr>
                    </a:p>
                  </a:txBody>
                  <a:tcPr marL="68580" marR="68580" marT="0" marB="0"/>
                </a:tc>
              </a:tr>
              <a:tr h="322493">
                <a:tc>
                  <a:txBody>
                    <a:bodyPr/>
                    <a:lstStyle/>
                    <a:p>
                      <a:pPr marL="0" marR="0" algn="ctr">
                        <a:spcBef>
                          <a:spcPts val="0"/>
                        </a:spcBef>
                        <a:spcAft>
                          <a:spcPts val="0"/>
                        </a:spcAft>
                      </a:pPr>
                      <a:r>
                        <a:rPr lang="en-US" sz="900">
                          <a:effectLst/>
                        </a:rPr>
                        <a:t>Crucero (1-yr)</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2522</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3055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3705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3866</a:t>
                      </a:r>
                      <a:endParaRPr lang="en-US" sz="1000">
                        <a:effectLst/>
                        <a:latin typeface="Times New Roman" panose="02020603050405020304" pitchFamily="18" charset="0"/>
                        <a:ea typeface="SimSun" panose="02010600030101010101" pitchFamily="2" charset="-122"/>
                      </a:endParaRPr>
                    </a:p>
                  </a:txBody>
                  <a:tcPr marL="68580" marR="68580" marT="0" marB="0"/>
                </a:tc>
              </a:tr>
              <a:tr h="322493">
                <a:tc>
                  <a:txBody>
                    <a:bodyPr/>
                    <a:lstStyle/>
                    <a:p>
                      <a:pPr marL="0" marR="0" algn="ctr">
                        <a:spcBef>
                          <a:spcPts val="0"/>
                        </a:spcBef>
                        <a:spcAft>
                          <a:spcPts val="0"/>
                        </a:spcAft>
                      </a:pPr>
                      <a:r>
                        <a:rPr lang="en-US" sz="900">
                          <a:effectLst/>
                        </a:rPr>
                        <a:t>Carrera (10-yr)</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2535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3161</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3905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dirty="0">
                          <a:effectLst/>
                        </a:rPr>
                        <a:t>4062</a:t>
                      </a:r>
                      <a:endParaRPr lang="en-US" sz="10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sp>
        <p:nvSpPr>
          <p:cNvPr id="20" name="Oval 19"/>
          <p:cNvSpPr/>
          <p:nvPr/>
        </p:nvSpPr>
        <p:spPr>
          <a:xfrm>
            <a:off x="4943475" y="1981200"/>
            <a:ext cx="250825" cy="233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Oval 24"/>
          <p:cNvSpPr/>
          <p:nvPr/>
        </p:nvSpPr>
        <p:spPr>
          <a:xfrm>
            <a:off x="4894263" y="2638425"/>
            <a:ext cx="250825" cy="231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7" name="Straight Connector 6"/>
          <p:cNvCxnSpPr/>
          <p:nvPr/>
        </p:nvCxnSpPr>
        <p:spPr>
          <a:xfrm flipV="1">
            <a:off x="1295400" y="1600200"/>
            <a:ext cx="3648075" cy="2009775"/>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82713" y="2971800"/>
            <a:ext cx="3511550" cy="1354138"/>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38952" name="38 CuadroTexto"/>
          <p:cNvSpPr txBox="1">
            <a:spLocks noChangeArrowheads="1"/>
          </p:cNvSpPr>
          <p:nvPr/>
        </p:nvSpPr>
        <p:spPr bwMode="auto">
          <a:xfrm>
            <a:off x="7007225" y="3730625"/>
            <a:ext cx="1738313" cy="831850"/>
          </a:xfrm>
          <a:prstGeom prst="rect">
            <a:avLst/>
          </a:prstGeom>
          <a:solidFill>
            <a:schemeClr val="bg1"/>
          </a:solidFill>
          <a:ln w="9525">
            <a:noFill/>
            <a:miter lim="800000"/>
            <a:headEnd/>
            <a:tailEnd/>
          </a:ln>
        </p:spPr>
        <p:txBody>
          <a:bodyPr>
            <a:spAutoFit/>
          </a:bodyPr>
          <a:lstStyle/>
          <a:p>
            <a:r>
              <a:rPr lang="es-CL" sz="1200" b="1" i="1">
                <a:solidFill>
                  <a:srgbClr val="FF0000"/>
                </a:solidFill>
              </a:rPr>
              <a:t>Capacity: 14.1 GW  Load:       47.8 TWh</a:t>
            </a:r>
          </a:p>
          <a:p>
            <a:endParaRPr lang="es-CL" sz="1200" b="1" i="1">
              <a:solidFill>
                <a:srgbClr val="FF0000"/>
              </a:solidFill>
            </a:endParaRPr>
          </a:p>
          <a:p>
            <a:endParaRPr lang="es-CL" sz="1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4476</TotalTime>
  <Words>1126</Words>
  <Application>Microsoft Office PowerPoint</Application>
  <PresentationFormat>On-screen Show (4:3)</PresentationFormat>
  <Paragraphs>157</Paragraphs>
  <Slides>23</Slides>
  <Notes>3</Notes>
  <HiddenSlides>0</HiddenSlides>
  <MMClips>0</MMClips>
  <ScaleCrop>false</ScaleCrop>
  <HeadingPairs>
    <vt:vector size="6" baseType="variant">
      <vt:variant>
        <vt:lpstr>Fuentes usadas</vt:lpstr>
      </vt:variant>
      <vt:variant>
        <vt:i4>7</vt:i4>
      </vt:variant>
      <vt:variant>
        <vt:lpstr>Plantilla de diseño</vt:lpstr>
      </vt:variant>
      <vt:variant>
        <vt:i4>17</vt:i4>
      </vt:variant>
      <vt:variant>
        <vt:lpstr>Títulos de diapositiva</vt:lpstr>
      </vt:variant>
      <vt:variant>
        <vt:i4>23</vt:i4>
      </vt:variant>
    </vt:vector>
  </HeadingPairs>
  <TitlesOfParts>
    <vt:vector size="47" baseType="lpstr">
      <vt:lpstr>Calibri</vt:lpstr>
      <vt:lpstr>Arial</vt:lpstr>
      <vt:lpstr>Trebuchet MS</vt:lpstr>
      <vt:lpstr>Verdana</vt:lpstr>
      <vt:lpstr>Times New Roman</vt:lpstr>
      <vt:lpstr>SimSun</vt:lpstr>
      <vt:lpstr>MS PGothic</vt:lpstr>
      <vt:lpstr>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3_Tema de Office</vt:lpstr>
      <vt:lpstr>Diapositiva 1</vt:lpstr>
      <vt:lpstr>Diapositiva 2</vt:lpstr>
      <vt:lpstr>Diapositiva 3</vt:lpstr>
      <vt:lpstr>Diapositiva 4</vt:lpstr>
      <vt:lpstr>Diapositiva 5</vt:lpstr>
      <vt:lpstr>Diapositiva 6</vt:lpstr>
      <vt:lpstr>Diapositiva 7</vt:lpstr>
      <vt:lpstr>Diapositiva 8</vt:lpstr>
      <vt:lpstr>El recurso solar de Chile</vt:lpstr>
      <vt:lpstr>Visión al año 2033</vt:lpstr>
      <vt:lpstr>Desempeño</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Puracomunicación Diseño y Publicidad Ltda.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Pablo Labbe</dc:creator>
  <cp:lastModifiedBy>Admin</cp:lastModifiedBy>
  <cp:revision>195</cp:revision>
  <dcterms:created xsi:type="dcterms:W3CDTF">2010-04-16T00:10:46Z</dcterms:created>
  <dcterms:modified xsi:type="dcterms:W3CDTF">2014-10-01T20:55:01Z</dcterms:modified>
</cp:coreProperties>
</file>